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8" r:id="rId2"/>
    <p:sldId id="290" r:id="rId3"/>
    <p:sldId id="291" r:id="rId4"/>
    <p:sldId id="308" r:id="rId5"/>
    <p:sldId id="296" r:id="rId6"/>
    <p:sldId id="297" r:id="rId7"/>
    <p:sldId id="300" r:id="rId8"/>
    <p:sldId id="301" r:id="rId9"/>
    <p:sldId id="302" r:id="rId10"/>
    <p:sldId id="298" r:id="rId11"/>
    <p:sldId id="299" r:id="rId12"/>
    <p:sldId id="306" r:id="rId13"/>
    <p:sldId id="307" r:id="rId14"/>
    <p:sldId id="303" r:id="rId15"/>
    <p:sldId id="304" r:id="rId16"/>
    <p:sldId id="305" r:id="rId17"/>
    <p:sldId id="295"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28" autoAdjust="0"/>
  </p:normalViewPr>
  <p:slideViewPr>
    <p:cSldViewPr snapToObjects="1">
      <p:cViewPr>
        <p:scale>
          <a:sx n="100" d="100"/>
          <a:sy n="100" d="100"/>
        </p:scale>
        <p:origin x="-1632"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98C77EF-241B-1F42-9979-B121A62A9C4B}" type="datetimeFigureOut">
              <a:rPr lang="en-US"/>
              <a:pPr>
                <a:defRPr/>
              </a:pPr>
              <a:t>23/02/17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FAD856A-ABC5-A241-A6F4-457CE9C3DC87}" type="slidenum">
              <a:rPr lang="en-US"/>
              <a:pPr>
                <a:defRPr/>
              </a:pPr>
              <a:t>‹#›</a:t>
            </a:fld>
            <a:endParaRPr lang="en-US"/>
          </a:p>
        </p:txBody>
      </p:sp>
    </p:spTree>
    <p:extLst>
      <p:ext uri="{BB962C8B-B14F-4D97-AF65-F5344CB8AC3E}">
        <p14:creationId xmlns:p14="http://schemas.microsoft.com/office/powerpoint/2010/main" val="6666236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7504EA8-D009-8544-A4F0-69A2F31EBA3E}" type="datetimeFigureOut">
              <a:rPr lang="en-US"/>
              <a:pPr>
                <a:defRPr/>
              </a:pPr>
              <a:t>23/02/17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noProof="0" smtClean="0"/>
              <a:t>Click to edit Master text styles</a:t>
            </a:r>
          </a:p>
          <a:p>
            <a:pPr lvl="1"/>
            <a:r>
              <a:rPr lang="ga-IE" noProof="0" smtClean="0"/>
              <a:t>Second level</a:t>
            </a:r>
          </a:p>
          <a:p>
            <a:pPr lvl="2"/>
            <a:r>
              <a:rPr lang="ga-IE" noProof="0" smtClean="0"/>
              <a:t>Third level</a:t>
            </a:r>
          </a:p>
          <a:p>
            <a:pPr lvl="3"/>
            <a:r>
              <a:rPr lang="ga-IE" noProof="0" smtClean="0"/>
              <a:t>Fourth level</a:t>
            </a:r>
          </a:p>
          <a:p>
            <a:pPr lvl="4"/>
            <a:r>
              <a:rPr lang="ga-IE"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880AAFE-3BF1-BF4D-BFF9-1A40D4586EB7}" type="slidenum">
              <a:rPr lang="en-US"/>
              <a:pPr>
                <a:defRPr/>
              </a:pPr>
              <a:t>‹#›</a:t>
            </a:fld>
            <a:endParaRPr lang="en-US"/>
          </a:p>
        </p:txBody>
      </p:sp>
    </p:spTree>
    <p:extLst>
      <p:ext uri="{BB962C8B-B14F-4D97-AF65-F5344CB8AC3E}">
        <p14:creationId xmlns:p14="http://schemas.microsoft.com/office/powerpoint/2010/main" val="332705376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1</a:t>
            </a:fld>
            <a:endParaRPr lang="en-US"/>
          </a:p>
        </p:txBody>
      </p:sp>
    </p:spTree>
    <p:extLst>
      <p:ext uri="{BB962C8B-B14F-4D97-AF65-F5344CB8AC3E}">
        <p14:creationId xmlns:p14="http://schemas.microsoft.com/office/powerpoint/2010/main" val="283564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2</a:t>
            </a:fld>
            <a:endParaRPr lang="en-US"/>
          </a:p>
        </p:txBody>
      </p:sp>
    </p:spTree>
    <p:extLst>
      <p:ext uri="{BB962C8B-B14F-4D97-AF65-F5344CB8AC3E}">
        <p14:creationId xmlns:p14="http://schemas.microsoft.com/office/powerpoint/2010/main" val="217559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Example:</a:t>
            </a:r>
            <a:r>
              <a:rPr lang="en-IE" baseline="0" dirty="0" smtClean="0"/>
              <a:t> A user with the name ‘Fred </a:t>
            </a:r>
            <a:r>
              <a:rPr lang="en-IE" baseline="0" dirty="0" err="1" smtClean="0"/>
              <a:t>Rosner</a:t>
            </a:r>
            <a:r>
              <a:rPr lang="en-IE" baseline="0" dirty="0" smtClean="0"/>
              <a:t>’ and a profile picture of a man would be coded as M. Likewise a user with the name ‘Deb Daniels’ and a profile picture of a woman would be coded as F. </a:t>
            </a:r>
          </a:p>
          <a:p>
            <a:r>
              <a:rPr lang="en-IE" baseline="0" dirty="0" smtClean="0"/>
              <a:t>Once a user’s gender was not made obvious by their profile bio or profile photo a judgement was made on their gender based on </a:t>
            </a:r>
          </a:p>
          <a:p>
            <a:pPr marL="228600" indent="-228600">
              <a:buAutoNum type="arabicPeriod"/>
            </a:pPr>
            <a:r>
              <a:rPr lang="en-IE" baseline="0" dirty="0" smtClean="0"/>
              <a:t>The content of their tweets.</a:t>
            </a:r>
          </a:p>
          <a:p>
            <a:pPr marL="228600" indent="-228600">
              <a:buAutoNum type="arabicPeriod"/>
            </a:pPr>
            <a:r>
              <a:rPr lang="en-IE" baseline="0" dirty="0" smtClean="0"/>
              <a:t>What they chose to use a profile and cover photo in lieu of a picture of themselves. </a:t>
            </a:r>
          </a:p>
          <a:p>
            <a:pPr marL="0" indent="0">
              <a:buNone/>
            </a:pPr>
            <a:r>
              <a:rPr lang="en-IE" baseline="0" dirty="0" smtClean="0"/>
              <a:t>Due to the uncertainty users coded as LF and LM were excluded from the analysis. </a:t>
            </a:r>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4</a:t>
            </a:fld>
            <a:endParaRPr lang="en-US"/>
          </a:p>
        </p:txBody>
      </p:sp>
    </p:spTree>
    <p:extLst>
      <p:ext uri="{BB962C8B-B14F-4D97-AF65-F5344CB8AC3E}">
        <p14:creationId xmlns:p14="http://schemas.microsoft.com/office/powerpoint/2010/main" val="4053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5</a:t>
            </a:fld>
            <a:endParaRPr lang="en-US"/>
          </a:p>
        </p:txBody>
      </p:sp>
    </p:spTree>
    <p:extLst>
      <p:ext uri="{BB962C8B-B14F-4D97-AF65-F5344CB8AC3E}">
        <p14:creationId xmlns:p14="http://schemas.microsoft.com/office/powerpoint/2010/main" val="56452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IE" dirty="0" smtClean="0"/>
              <a:t>Both</a:t>
            </a:r>
            <a:r>
              <a:rPr lang="en-IE" baseline="0" dirty="0" smtClean="0"/>
              <a:t> M and F concerned with the two threats to Kurdistan: Turkey and ISIS. Iraq is heavily discussed in the male tweets but is absent in the female tweets. Erdogan is heavily criticised in the male dataset whereas the female dataset rarely mentions him.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6</a:t>
            </a:fld>
            <a:endParaRPr lang="en-US"/>
          </a:p>
        </p:txBody>
      </p:sp>
    </p:spTree>
    <p:extLst>
      <p:ext uri="{BB962C8B-B14F-4D97-AF65-F5344CB8AC3E}">
        <p14:creationId xmlns:p14="http://schemas.microsoft.com/office/powerpoint/2010/main" val="214776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‘Gendered’ = Tweets</a:t>
            </a:r>
            <a:r>
              <a:rPr lang="en-IE" baseline="0" dirty="0" smtClean="0"/>
              <a:t> from either male users or female users with ‘Likely male’ and ‘Likely female’ excluded. </a:t>
            </a:r>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8</a:t>
            </a:fld>
            <a:endParaRPr lang="en-US"/>
          </a:p>
        </p:txBody>
      </p:sp>
    </p:spTree>
    <p:extLst>
      <p:ext uri="{BB962C8B-B14F-4D97-AF65-F5344CB8AC3E}">
        <p14:creationId xmlns:p14="http://schemas.microsoft.com/office/powerpoint/2010/main" val="360073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Paper</a:t>
            </a:r>
            <a:r>
              <a:rPr lang="en-IE" baseline="0" dirty="0" smtClean="0"/>
              <a:t>.li newspapers a possible suggestion for further research?</a:t>
            </a:r>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9</a:t>
            </a:fld>
            <a:endParaRPr lang="en-US"/>
          </a:p>
        </p:txBody>
      </p:sp>
    </p:spTree>
    <p:extLst>
      <p:ext uri="{BB962C8B-B14F-4D97-AF65-F5344CB8AC3E}">
        <p14:creationId xmlns:p14="http://schemas.microsoft.com/office/powerpoint/2010/main" val="331179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Role</a:t>
            </a:r>
            <a:r>
              <a:rPr lang="en-IE" baseline="0" dirty="0" smtClean="0"/>
              <a:t> of Kurdish women in fight against ISIS a prominent theme in #</a:t>
            </a:r>
            <a:r>
              <a:rPr lang="en-IE" baseline="0" dirty="0" err="1" smtClean="0"/>
              <a:t>twitterkurds</a:t>
            </a:r>
            <a:r>
              <a:rPr lang="en-IE" baseline="0" dirty="0" smtClean="0"/>
              <a:t> tweets. Most popular tweets from most active twitter accounts under the # (@</a:t>
            </a:r>
            <a:r>
              <a:rPr lang="en-IE" baseline="0" dirty="0" err="1" smtClean="0"/>
              <a:t>curdistani</a:t>
            </a:r>
            <a:r>
              <a:rPr lang="en-IE" baseline="0" dirty="0" smtClean="0"/>
              <a:t> and @</a:t>
            </a:r>
            <a:r>
              <a:rPr lang="en-IE" baseline="0" dirty="0" err="1" smtClean="0"/>
              <a:t>em_bernadin</a:t>
            </a:r>
            <a:r>
              <a:rPr lang="en-IE" baseline="0" dirty="0" smtClean="0"/>
              <a:t>) concern this theme. </a:t>
            </a:r>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13</a:t>
            </a:fld>
            <a:endParaRPr lang="en-US"/>
          </a:p>
        </p:txBody>
      </p:sp>
    </p:spTree>
    <p:extLst>
      <p:ext uri="{BB962C8B-B14F-4D97-AF65-F5344CB8AC3E}">
        <p14:creationId xmlns:p14="http://schemas.microsoft.com/office/powerpoint/2010/main" val="77337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However the theme is also hijacked by more right wing users to push an anti-</a:t>
            </a:r>
            <a:r>
              <a:rPr lang="en-IE" baseline="0" dirty="0" smtClean="0"/>
              <a:t>immigrant/western feminism agenda. </a:t>
            </a:r>
            <a:endParaRPr lang="en-US" dirty="0"/>
          </a:p>
        </p:txBody>
      </p:sp>
      <p:sp>
        <p:nvSpPr>
          <p:cNvPr id="4" name="Slide Number Placeholder 3"/>
          <p:cNvSpPr>
            <a:spLocks noGrp="1"/>
          </p:cNvSpPr>
          <p:nvPr>
            <p:ph type="sldNum" sz="quarter" idx="10"/>
          </p:nvPr>
        </p:nvSpPr>
        <p:spPr/>
        <p:txBody>
          <a:bodyPr/>
          <a:lstStyle/>
          <a:p>
            <a:pPr>
              <a:defRPr/>
            </a:pPr>
            <a:fld id="{E880AAFE-3BF1-BF4D-BFF9-1A40D4586EB7}" type="slidenum">
              <a:rPr lang="en-US" smtClean="0"/>
              <a:pPr>
                <a:defRPr/>
              </a:pPr>
              <a:t>14</a:t>
            </a:fld>
            <a:endParaRPr lang="en-US"/>
          </a:p>
        </p:txBody>
      </p:sp>
    </p:spTree>
    <p:extLst>
      <p:ext uri="{BB962C8B-B14F-4D97-AF65-F5344CB8AC3E}">
        <p14:creationId xmlns:p14="http://schemas.microsoft.com/office/powerpoint/2010/main" val="22707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CoverSlide_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917416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667000"/>
            <a:ext cx="4572000" cy="2057400"/>
          </a:xfrm>
        </p:spPr>
        <p:txBody>
          <a:bodyPr>
            <a:normAutofit/>
          </a:bodyPr>
          <a:lstStyle>
            <a:lvl1pPr>
              <a:defRPr sz="28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762000" y="4953000"/>
            <a:ext cx="4572000" cy="609600"/>
          </a:xfr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extLst>
      <p:ext uri="{BB962C8B-B14F-4D97-AF65-F5344CB8AC3E}">
        <p14:creationId xmlns:p14="http://schemas.microsoft.com/office/powerpoint/2010/main" val="28011953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6" descr="Divider_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4590FAC-907C-0F47-AF97-54E646763A9E}" type="datetime1">
              <a:rPr lang="en-US"/>
              <a:pPr>
                <a:defRPr/>
              </a:pPr>
              <a:t>23/02/17</a:t>
            </a:fld>
            <a:endParaRPr lang="en-US"/>
          </a:p>
        </p:txBody>
      </p:sp>
    </p:spTree>
    <p:extLst>
      <p:ext uri="{BB962C8B-B14F-4D97-AF65-F5344CB8AC3E}">
        <p14:creationId xmlns:p14="http://schemas.microsoft.com/office/powerpoint/2010/main" val="758236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6" descr="Divider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86E1381D-4230-024F-A9CA-06FFEC7D806C}" type="datetime1">
              <a:rPr lang="en-US"/>
              <a:pPr>
                <a:defRPr/>
              </a:pPr>
              <a:t>23/02/17</a:t>
            </a:fld>
            <a:endParaRPr lang="en-US"/>
          </a:p>
        </p:txBody>
      </p:sp>
    </p:spTree>
    <p:extLst>
      <p:ext uri="{BB962C8B-B14F-4D97-AF65-F5344CB8AC3E}">
        <p14:creationId xmlns:p14="http://schemas.microsoft.com/office/powerpoint/2010/main" val="2854879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6" descr="Divider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917FE59-A1FB-1A45-8E54-50065541140E}" type="datetime1">
              <a:rPr lang="en-US"/>
              <a:pPr>
                <a:defRPr/>
              </a:pPr>
              <a:t>23/02/17</a:t>
            </a:fld>
            <a:endParaRPr lang="en-US"/>
          </a:p>
        </p:txBody>
      </p:sp>
    </p:spTree>
    <p:extLst>
      <p:ext uri="{BB962C8B-B14F-4D97-AF65-F5344CB8AC3E}">
        <p14:creationId xmlns:p14="http://schemas.microsoft.com/office/powerpoint/2010/main" val="1503255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6" descr="Divider_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5C04969-DA37-ED40-BB66-B98A490C677B}" type="datetime1">
              <a:rPr lang="en-US"/>
              <a:pPr>
                <a:defRPr/>
              </a:pPr>
              <a:t>23/02/17</a:t>
            </a:fld>
            <a:endParaRPr lang="en-US"/>
          </a:p>
        </p:txBody>
      </p:sp>
    </p:spTree>
    <p:extLst>
      <p:ext uri="{BB962C8B-B14F-4D97-AF65-F5344CB8AC3E}">
        <p14:creationId xmlns:p14="http://schemas.microsoft.com/office/powerpoint/2010/main" val="1285854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A67020-A917-4C41-B3D9-BFAA2E83769D}" type="datetime1">
              <a:rPr lang="en-US"/>
              <a:pPr>
                <a:defRPr/>
              </a:pPr>
              <a:t>23/02/17</a:t>
            </a:fld>
            <a:endParaRPr lang="en-US" dirty="0"/>
          </a:p>
        </p:txBody>
      </p:sp>
    </p:spTree>
    <p:extLst>
      <p:ext uri="{BB962C8B-B14F-4D97-AF65-F5344CB8AC3E}">
        <p14:creationId xmlns:p14="http://schemas.microsoft.com/office/powerpoint/2010/main" val="3811644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618F60-C146-5A4C-9A53-481FB59ABF65}" type="datetime1">
              <a:rPr lang="en-US"/>
              <a:pPr>
                <a:defRPr/>
              </a:pPr>
              <a:t>23/02/17</a:t>
            </a:fld>
            <a:endParaRPr lang="en-US" dirty="0"/>
          </a:p>
        </p:txBody>
      </p:sp>
    </p:spTree>
    <p:extLst>
      <p:ext uri="{BB962C8B-B14F-4D97-AF65-F5344CB8AC3E}">
        <p14:creationId xmlns:p14="http://schemas.microsoft.com/office/powerpoint/2010/main" val="132972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11D280-E71F-7041-9DA2-399D25932EA2}" type="datetime1">
              <a:rPr lang="en-US"/>
              <a:pPr>
                <a:defRPr/>
              </a:pPr>
              <a:t>23/02/17</a:t>
            </a:fld>
            <a:endParaRPr lang="en-US" dirty="0"/>
          </a:p>
        </p:txBody>
      </p:sp>
    </p:spTree>
    <p:extLst>
      <p:ext uri="{BB962C8B-B14F-4D97-AF65-F5344CB8AC3E}">
        <p14:creationId xmlns:p14="http://schemas.microsoft.com/office/powerpoint/2010/main" val="22528200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D9116-448E-D743-B38E-662874D19EC1}" type="datetime1">
              <a:rPr lang="en-US"/>
              <a:pPr>
                <a:defRPr/>
              </a:pPr>
              <a:t>23/02/17</a:t>
            </a:fld>
            <a:endParaRPr lang="en-US" dirty="0"/>
          </a:p>
        </p:txBody>
      </p:sp>
    </p:spTree>
    <p:extLst>
      <p:ext uri="{BB962C8B-B14F-4D97-AF65-F5344CB8AC3E}">
        <p14:creationId xmlns:p14="http://schemas.microsoft.com/office/powerpoint/2010/main" val="29971104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40BCB-2A9C-9141-A504-BDAFD3633BFA}" type="datetime1">
              <a:rPr lang="en-US"/>
              <a:pPr>
                <a:defRPr/>
              </a:pPr>
              <a:t>23/02/17</a:t>
            </a:fld>
            <a:endParaRPr lang="en-US" dirty="0"/>
          </a:p>
        </p:txBody>
      </p:sp>
    </p:spTree>
    <p:extLst>
      <p:ext uri="{BB962C8B-B14F-4D97-AF65-F5344CB8AC3E}">
        <p14:creationId xmlns:p14="http://schemas.microsoft.com/office/powerpoint/2010/main" val="2263036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0A243C-5B76-FD42-9A3E-AF0D2DD48EA1}" type="datetime1">
              <a:rPr lang="en-US"/>
              <a:pPr>
                <a:defRPr/>
              </a:pPr>
              <a:t>23/02/17</a:t>
            </a:fld>
            <a:endParaRPr lang="en-US" dirty="0"/>
          </a:p>
        </p:txBody>
      </p:sp>
    </p:spTree>
    <p:extLst>
      <p:ext uri="{BB962C8B-B14F-4D97-AF65-F5344CB8AC3E}">
        <p14:creationId xmlns:p14="http://schemas.microsoft.com/office/powerpoint/2010/main" val="460658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CoverSlide_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74162"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667000"/>
            <a:ext cx="4572000" cy="2057400"/>
          </a:xfrm>
        </p:spPr>
        <p:txBody>
          <a:bodyPr>
            <a:normAutofit/>
          </a:bodyPr>
          <a:lstStyle>
            <a:lvl1pPr>
              <a:defRPr sz="28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762000" y="4953000"/>
            <a:ext cx="4572000" cy="609600"/>
          </a:xfr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extLst>
      <p:ext uri="{BB962C8B-B14F-4D97-AF65-F5344CB8AC3E}">
        <p14:creationId xmlns:p14="http://schemas.microsoft.com/office/powerpoint/2010/main" val="2270828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D579B-517B-6B4B-8D25-916F13AC224A}" type="datetime1">
              <a:rPr lang="en-US"/>
              <a:pPr>
                <a:defRPr/>
              </a:pPr>
              <a:t>23/02/17</a:t>
            </a:fld>
            <a:endParaRPr lang="en-US" dirty="0"/>
          </a:p>
        </p:txBody>
      </p:sp>
    </p:spTree>
    <p:extLst>
      <p:ext uri="{BB962C8B-B14F-4D97-AF65-F5344CB8AC3E}">
        <p14:creationId xmlns:p14="http://schemas.microsoft.com/office/powerpoint/2010/main" val="1745027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65346C-480E-2F41-BDD7-7081FCD8B2CF}" type="datetime1">
              <a:rPr lang="en-US"/>
              <a:pPr>
                <a:defRPr/>
              </a:pPr>
              <a:t>23/02/17</a:t>
            </a:fld>
            <a:endParaRPr lang="en-US" dirty="0"/>
          </a:p>
        </p:txBody>
      </p:sp>
    </p:spTree>
    <p:extLst>
      <p:ext uri="{BB962C8B-B14F-4D97-AF65-F5344CB8AC3E}">
        <p14:creationId xmlns:p14="http://schemas.microsoft.com/office/powerpoint/2010/main" val="1328117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Slide_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2743200"/>
            <a:ext cx="4572000" cy="2057400"/>
          </a:xfrm>
        </p:spPr>
        <p:txBody>
          <a:bodyPr>
            <a:normAutofit/>
          </a:bodyPr>
          <a:lstStyle>
            <a:lvl1pPr>
              <a:defRPr sz="2800">
                <a:solidFill>
                  <a:srgbClr val="000000"/>
                </a:solidFill>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533400" y="5029200"/>
            <a:ext cx="4572000" cy="609600"/>
          </a:xfrm>
        </p:spPr>
        <p:txBody>
          <a:bodyPr lIns="0" tIns="0" rIns="0" bIns="0">
            <a:normAutofit/>
          </a:bodyPr>
          <a:lstStyle>
            <a:lvl1pPr marL="0" indent="0" algn="l">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extLst>
      <p:ext uri="{BB962C8B-B14F-4D97-AF65-F5344CB8AC3E}">
        <p14:creationId xmlns:p14="http://schemas.microsoft.com/office/powerpoint/2010/main" val="2711020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CoverSlide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2743200"/>
            <a:ext cx="4572000" cy="2057400"/>
          </a:xfrm>
        </p:spPr>
        <p:txBody>
          <a:bodyPr>
            <a:normAutofit/>
          </a:bodyPr>
          <a:lstStyle>
            <a:lvl1pPr>
              <a:defRPr sz="2800">
                <a:solidFill>
                  <a:srgbClr val="000000"/>
                </a:solidFill>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533400" y="5029200"/>
            <a:ext cx="4572000" cy="609600"/>
          </a:xfrm>
        </p:spPr>
        <p:txBody>
          <a:bodyPr lIns="0" tIns="0" rIns="0" bIns="0">
            <a:normAutofit/>
          </a:bodyPr>
          <a:lstStyle>
            <a:lvl1pPr marL="0" indent="0" algn="l">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extLst>
      <p:ext uri="{BB962C8B-B14F-4D97-AF65-F5344CB8AC3E}">
        <p14:creationId xmlns:p14="http://schemas.microsoft.com/office/powerpoint/2010/main" val="34030657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04AC6B-9878-7F4B-B0EA-4533C327E95D}" type="datetime1">
              <a:rPr lang="en-US"/>
              <a:pPr>
                <a:defRPr/>
              </a:pPr>
              <a:t>23/02/17</a:t>
            </a:fld>
            <a:endParaRPr lang="en-US" dirty="0"/>
          </a:p>
        </p:txBody>
      </p:sp>
    </p:spTree>
    <p:extLst>
      <p:ext uri="{BB962C8B-B14F-4D97-AF65-F5344CB8AC3E}">
        <p14:creationId xmlns:p14="http://schemas.microsoft.com/office/powerpoint/2010/main" val="2474245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new-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ga-IE" dirty="0" smtClean="0"/>
              <a:t>Click to edit Master title style</a:t>
            </a:r>
            <a:endParaRPr lang="en-US" dirty="0"/>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78EDB5-DC80-0D44-956A-48E128E69619}" type="datetime1">
              <a:rPr lang="en-US"/>
              <a:pPr>
                <a:defRPr/>
              </a:pPr>
              <a:t>23/02/17</a:t>
            </a:fld>
            <a:endParaRPr lang="en-US"/>
          </a:p>
        </p:txBody>
      </p:sp>
    </p:spTree>
    <p:extLst>
      <p:ext uri="{BB962C8B-B14F-4D97-AF65-F5344CB8AC3E}">
        <p14:creationId xmlns:p14="http://schemas.microsoft.com/office/powerpoint/2010/main" val="15170704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Divider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39C457B-24CA-824B-859B-109B394C94CA}" type="datetime1">
              <a:rPr lang="en-US"/>
              <a:pPr>
                <a:defRPr/>
              </a:pPr>
              <a:t>23/02/17</a:t>
            </a:fld>
            <a:endParaRPr lang="en-US"/>
          </a:p>
        </p:txBody>
      </p:sp>
    </p:spTree>
    <p:extLst>
      <p:ext uri="{BB962C8B-B14F-4D97-AF65-F5344CB8AC3E}">
        <p14:creationId xmlns:p14="http://schemas.microsoft.com/office/powerpoint/2010/main" val="3924396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Divider_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0513"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979E6DE-6612-6349-A191-4E130C813BEC}" type="datetime1">
              <a:rPr lang="en-US"/>
              <a:pPr>
                <a:defRPr/>
              </a:pPr>
              <a:t>23/02/17</a:t>
            </a:fld>
            <a:endParaRPr lang="en-US"/>
          </a:p>
        </p:txBody>
      </p:sp>
    </p:spTree>
    <p:extLst>
      <p:ext uri="{BB962C8B-B14F-4D97-AF65-F5344CB8AC3E}">
        <p14:creationId xmlns:p14="http://schemas.microsoft.com/office/powerpoint/2010/main" val="137504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6" descr="Divider_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225" y="4632325"/>
            <a:ext cx="1185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267200"/>
            <a:ext cx="7772400" cy="1362075"/>
          </a:xfrm>
        </p:spPr>
        <p:txBody>
          <a:bodyPr>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C4D4994-C8FE-434A-948B-A80901DEDA52}" type="datetime1">
              <a:rPr lang="en-US"/>
              <a:pPr>
                <a:defRPr/>
              </a:pPr>
              <a:t>23/02/17</a:t>
            </a:fld>
            <a:endParaRPr lang="en-US"/>
          </a:p>
        </p:txBody>
      </p:sp>
    </p:spTree>
    <p:extLst>
      <p:ext uri="{BB962C8B-B14F-4D97-AF65-F5344CB8AC3E}">
        <p14:creationId xmlns:p14="http://schemas.microsoft.com/office/powerpoint/2010/main" val="3467985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0"/>
            <a:ext cx="548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ga-IE"/>
              <a:t>Click to edit Master title style</a:t>
            </a:r>
            <a:endParaRPr lang="en-US"/>
          </a:p>
        </p:txBody>
      </p:sp>
      <p:sp>
        <p:nvSpPr>
          <p:cNvPr id="17411" name="Text Placeholder 2"/>
          <p:cNvSpPr>
            <a:spLocks noGrp="1"/>
          </p:cNvSpPr>
          <p:nvPr>
            <p:ph type="body" idx="1"/>
          </p:nvPr>
        </p:nvSpPr>
        <p:spPr bwMode="auto">
          <a:xfrm>
            <a:off x="4572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9982200" y="-609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alpha val="0"/>
                  </a:schemeClr>
                </a:solidFill>
                <a:latin typeface="+mn-lt"/>
                <a:ea typeface="+mn-ea"/>
                <a:cs typeface="+mn-cs"/>
              </a:defRPr>
            </a:lvl1pPr>
          </a:lstStyle>
          <a:p>
            <a:pPr>
              <a:defRPr/>
            </a:pPr>
            <a:fld id="{4C665819-13EB-5048-9977-39BD07B8781C}" type="datetime1">
              <a:rPr lang="en-US"/>
              <a:pPr>
                <a:defRPr/>
              </a:pPr>
              <a:t>23/02/17</a:t>
            </a:fld>
            <a:endParaRPr lang="en-US" dirty="0"/>
          </a:p>
        </p:txBody>
      </p:sp>
      <p:pic>
        <p:nvPicPr>
          <p:cNvPr id="17413" name="Picture 9" descr="footer.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62277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vox_logo.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521575" y="404813"/>
            <a:ext cx="116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82"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hf hdr="0"/>
  <p:txStyles>
    <p:titleStyle>
      <a:lvl1pPr algn="l" defTabSz="457200" rtl="0" fontAlgn="base">
        <a:spcBef>
          <a:spcPct val="0"/>
        </a:spcBef>
        <a:spcAft>
          <a:spcPct val="0"/>
        </a:spcAft>
        <a:defRPr sz="3000" kern="1200">
          <a:solidFill>
            <a:schemeClr val="tx1"/>
          </a:solidFill>
          <a:latin typeface="+mj-lt"/>
          <a:ea typeface="ＭＳ Ｐゴシック" charset="0"/>
          <a:cs typeface="ＭＳ Ｐゴシック" charset="0"/>
        </a:defRPr>
      </a:lvl1pPr>
      <a:lvl2pPr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2pPr>
      <a:lvl3pPr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3pPr>
      <a:lvl4pPr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4pPr>
      <a:lvl5pPr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5pPr>
      <a:lvl6pPr marL="457200"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6pPr>
      <a:lvl7pPr marL="914400"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7pPr>
      <a:lvl8pPr marL="1371600"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8pPr>
      <a:lvl9pPr marL="1828800" algn="l" defTabSz="457200" rtl="0" fontAlgn="base">
        <a:spcBef>
          <a:spcPct val="0"/>
        </a:spcBef>
        <a:spcAft>
          <a:spcPct val="0"/>
        </a:spcAft>
        <a:defRPr sz="30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anfenglish.com/" TargetMode="External"/><Relationship Id="rId4" Type="http://schemas.openxmlformats.org/officeDocument/2006/relationships/hyperlink" Target="https://www.youtube.com/" TargetMode="External"/><Relationship Id="rId5" Type="http://schemas.openxmlformats.org/officeDocument/2006/relationships/hyperlink" Target="http://www.al-monitor.com/" TargetMode="External"/><Relationship Id="rId6" Type="http://schemas.openxmlformats.org/officeDocument/2006/relationships/hyperlink" Target="http://www.kurdistan24.net/" TargetMode="External"/><Relationship Id="rId7" Type="http://schemas.openxmlformats.org/officeDocument/2006/relationships/hyperlink" Target="http://aranews.net/" TargetMode="External"/><Relationship Id="rId8" Type="http://schemas.openxmlformats.org/officeDocument/2006/relationships/hyperlink" Target="http://en.hawarnews.com/" TargetMode="External"/><Relationship Id="rId9" Type="http://schemas.openxmlformats.org/officeDocument/2006/relationships/hyperlink" Target="http://www.hurriyetdailynews.com/" TargetMode="External"/><Relationship Id="rId10" Type="http://schemas.openxmlformats.org/officeDocument/2006/relationships/hyperlink" Target="http://www.dailysabah.com/" TargetMode="External"/><Relationship Id="rId11" Type="http://schemas.openxmlformats.org/officeDocument/2006/relationships/hyperlink" Target="http://www.rudaw.net/" TargetMode="External"/><Relationship Id="rId1" Type="http://schemas.openxmlformats.org/officeDocument/2006/relationships/slideLayout" Target="../slideLayouts/slideLayout6.xml"/><Relationship Id="rId2" Type="http://schemas.openxmlformats.org/officeDocument/2006/relationships/hyperlink" Target="http://paper.l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aper.li/" TargetMode="External"/><Relationship Id="rId4" Type="http://schemas.openxmlformats.org/officeDocument/2006/relationships/hyperlink" Target="http://www.rudaw.net/" TargetMode="External"/><Relationship Id="rId5" Type="http://schemas.openxmlformats.org/officeDocument/2006/relationships/hyperlink" Target="http://aranews.net/" TargetMode="External"/><Relationship Id="rId6" Type="http://schemas.openxmlformats.org/officeDocument/2006/relationships/hyperlink" Target="http://www.basnews.com/" TargetMode="External"/><Relationship Id="rId7" Type="http://schemas.openxmlformats.org/officeDocument/2006/relationships/hyperlink" Target="http://www.kurdistan24.net/" TargetMode="External"/><Relationship Id="rId8" Type="http://schemas.openxmlformats.org/officeDocument/2006/relationships/hyperlink" Target="http://linkis.com/" TargetMode="External"/><Relationship Id="rId9" Type="http://schemas.openxmlformats.org/officeDocument/2006/relationships/hyperlink" Target="http://en.hawarnews.com/" TargetMode="External"/><Relationship Id="rId10" Type="http://schemas.openxmlformats.org/officeDocument/2006/relationships/hyperlink" Target="http://kurdishquestion.com/" TargetMode="External"/><Relationship Id="rId11" Type="http://schemas.openxmlformats.org/officeDocument/2006/relationships/hyperlink" Target="http://www.independent.co.uk/" TargetMode="External"/><Relationship Id="rId1" Type="http://schemas.openxmlformats.org/officeDocument/2006/relationships/slideLayout" Target="../slideLayouts/slideLayout6.xml"/><Relationship Id="rId2" Type="http://schemas.openxmlformats.org/officeDocument/2006/relationships/hyperlink" Target="http://www.anfenglish.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1" Type="http://schemas.openxmlformats.org/officeDocument/2006/relationships/image" Target="../media/image21.png"/><Relationship Id="rId12"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 Id="rId5" Type="http://schemas.microsoft.com/office/2007/relationships/hdphoto" Target="../media/hdphoto1.wdp"/><Relationship Id="rId6" Type="http://schemas.openxmlformats.org/officeDocument/2006/relationships/image" Target="../media/image18.png"/><Relationship Id="rId7" Type="http://schemas.openxmlformats.org/officeDocument/2006/relationships/image" Target="../media/image19.png"/><Relationship Id="rId8" Type="http://schemas.microsoft.com/office/2007/relationships/hdphoto" Target="../media/hdphoto2.wdp"/><Relationship Id="rId9" Type="http://schemas.openxmlformats.org/officeDocument/2006/relationships/image" Target="../media/image20.png"/><Relationship Id="rId10"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microsoft.com/office/2007/relationships/hdphoto" Target="../media/hdphoto5.wdp"/><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6.wdp"/><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7.wdp"/><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ctrTitle"/>
          </p:nvPr>
        </p:nvSpPr>
        <p:spPr>
          <a:xfrm>
            <a:off x="762000" y="3200400"/>
            <a:ext cx="4572000" cy="1524000"/>
          </a:xfrm>
        </p:spPr>
        <p:txBody>
          <a:bodyPr>
            <a:normAutofit/>
          </a:bodyPr>
          <a:lstStyle/>
          <a:p>
            <a:r>
              <a:rPr lang="en-US" sz="3600" dirty="0" smtClean="0">
                <a:latin typeface="Calibri" charset="0"/>
                <a:ea typeface="ヒラギノ角ゴ Pro W3" charset="0"/>
                <a:cs typeface="ヒラギノ角ゴ Pro W3" charset="0"/>
              </a:rPr>
              <a:t>#</a:t>
            </a:r>
            <a:r>
              <a:rPr lang="en-US" sz="3600" dirty="0" err="1" smtClean="0">
                <a:latin typeface="Calibri" charset="0"/>
                <a:ea typeface="ヒラギノ角ゴ Pro W3" charset="0"/>
                <a:cs typeface="ヒラギノ角ゴ Pro W3" charset="0"/>
              </a:rPr>
              <a:t>twitterkurds</a:t>
            </a:r>
            <a:endParaRPr lang="en-US" dirty="0">
              <a:latin typeface="Calibri" charset="0"/>
            </a:endParaRPr>
          </a:p>
        </p:txBody>
      </p:sp>
      <p:sp>
        <p:nvSpPr>
          <p:cNvPr id="30722" name="Subtitle 6"/>
          <p:cNvSpPr>
            <a:spLocks noGrp="1"/>
          </p:cNvSpPr>
          <p:nvPr>
            <p:ph type="subTitle" idx="1"/>
          </p:nvPr>
        </p:nvSpPr>
        <p:spPr/>
        <p:txBody>
          <a:bodyPr/>
          <a:lstStyle/>
          <a:p>
            <a:r>
              <a:rPr lang="en-US" dirty="0">
                <a:latin typeface="Calibri" charset="0"/>
              </a:rPr>
              <a:t>Lisa </a:t>
            </a:r>
            <a:r>
              <a:rPr lang="en-US" dirty="0" err="1" smtClean="0">
                <a:latin typeface="Calibri" charset="0"/>
              </a:rPr>
              <a:t>McInerney</a:t>
            </a:r>
            <a:r>
              <a:rPr lang="en-US" dirty="0" smtClean="0">
                <a:latin typeface="Calibri" charset="0"/>
              </a:rPr>
              <a:t> and Sean Looney</a:t>
            </a:r>
            <a:endParaRPr lang="en-US" dirty="0">
              <a:latin typeface="Calibri" charset="0"/>
            </a:endParaRPr>
          </a:p>
          <a:p>
            <a:r>
              <a:rPr lang="en-US" dirty="0">
                <a:latin typeface="Calibri" charset="0"/>
              </a:rPr>
              <a:t>Dublin City University</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Male Sites </a:t>
            </a:r>
            <a:r>
              <a:rPr lang="en-US" dirty="0" smtClean="0"/>
              <a:t>Descriptions</a:t>
            </a:r>
            <a:endParaRPr lang="en-US" dirty="0"/>
          </a:p>
        </p:txBody>
      </p:sp>
      <p:sp>
        <p:nvSpPr>
          <p:cNvPr id="3" name="Content Placeholder 2"/>
          <p:cNvSpPr>
            <a:spLocks noGrp="1"/>
          </p:cNvSpPr>
          <p:nvPr>
            <p:ph idx="1"/>
          </p:nvPr>
        </p:nvSpPr>
        <p:spPr/>
        <p:txBody>
          <a:bodyPr/>
          <a:lstStyle/>
          <a:p>
            <a:pPr lvl="0">
              <a:buFont typeface="+mj-lt"/>
              <a:buAutoNum type="arabicPeriod"/>
            </a:pPr>
            <a:r>
              <a:rPr lang="en-US" sz="1400" u="sng" dirty="0">
                <a:hlinkClick r:id="rId2"/>
              </a:rPr>
              <a:t>http://paper.li</a:t>
            </a:r>
            <a:r>
              <a:rPr lang="en-US" sz="1400" dirty="0"/>
              <a:t> 	Virtual 'Newspaper' creator. Tool to </a:t>
            </a:r>
            <a:r>
              <a:rPr lang="en-US" sz="1400" dirty="0" err="1"/>
              <a:t>organise</a:t>
            </a:r>
            <a:r>
              <a:rPr lang="en-US" sz="1400" dirty="0"/>
              <a:t> tweets and articles into a readable format for followers.  (</a:t>
            </a:r>
            <a:r>
              <a:rPr lang="en-US" sz="1400" b="1" dirty="0"/>
              <a:t>111</a:t>
            </a:r>
            <a:r>
              <a:rPr lang="en-US" sz="1400" dirty="0"/>
              <a:t>)</a:t>
            </a:r>
          </a:p>
          <a:p>
            <a:pPr lvl="0">
              <a:buFont typeface="+mj-lt"/>
              <a:buAutoNum type="arabicPeriod"/>
            </a:pPr>
            <a:r>
              <a:rPr lang="en-US" sz="1400" u="sng" dirty="0">
                <a:hlinkClick r:id="rId3"/>
              </a:rPr>
              <a:t>http://www.anfenglish.com</a:t>
            </a:r>
            <a:r>
              <a:rPr lang="en-US" sz="1400" dirty="0"/>
              <a:t> 	English version of </a:t>
            </a:r>
            <a:r>
              <a:rPr lang="en-US" sz="1400" dirty="0" err="1"/>
              <a:t>Firat</a:t>
            </a:r>
            <a:r>
              <a:rPr lang="en-US" sz="1400" dirty="0"/>
              <a:t> News Agency (ANF) a Kurdish news agency that gathers and broadcast news from the Middle-East. (Located in the Netherlands) (</a:t>
            </a:r>
            <a:r>
              <a:rPr lang="en-US" sz="1400" b="1" dirty="0"/>
              <a:t>111</a:t>
            </a:r>
            <a:r>
              <a:rPr lang="en-US" sz="1400" dirty="0"/>
              <a:t>)</a:t>
            </a:r>
          </a:p>
          <a:p>
            <a:pPr lvl="0">
              <a:buFont typeface="+mj-lt"/>
              <a:buAutoNum type="arabicPeriod"/>
            </a:pPr>
            <a:r>
              <a:rPr lang="en-US" sz="1400" u="sng" dirty="0">
                <a:hlinkClick r:id="rId4"/>
              </a:rPr>
              <a:t>https://www.youtube.com</a:t>
            </a:r>
            <a:r>
              <a:rPr lang="en-US" sz="1400" dirty="0"/>
              <a:t> 	Google's video hosting/streaming site (</a:t>
            </a:r>
            <a:r>
              <a:rPr lang="en-US" sz="1400" b="1" dirty="0"/>
              <a:t>52</a:t>
            </a:r>
            <a:r>
              <a:rPr lang="en-US" sz="1400" dirty="0"/>
              <a:t>)</a:t>
            </a:r>
          </a:p>
          <a:p>
            <a:pPr lvl="0">
              <a:buFont typeface="+mj-lt"/>
              <a:buAutoNum type="arabicPeriod"/>
            </a:pPr>
            <a:r>
              <a:rPr lang="en-US" sz="1400" u="sng" dirty="0">
                <a:hlinkClick r:id="rId5"/>
              </a:rPr>
              <a:t>http://www.al-monitor.com</a:t>
            </a:r>
            <a:r>
              <a:rPr lang="en-US" sz="1400" dirty="0"/>
              <a:t> 	News Agency focused on the Middle East in General (</a:t>
            </a:r>
            <a:r>
              <a:rPr lang="en-US" sz="1400" b="1" dirty="0"/>
              <a:t>40</a:t>
            </a:r>
            <a:r>
              <a:rPr lang="en-US" sz="1400" dirty="0"/>
              <a:t>)</a:t>
            </a:r>
          </a:p>
          <a:p>
            <a:pPr lvl="0">
              <a:buFont typeface="+mj-lt"/>
              <a:buAutoNum type="arabicPeriod"/>
            </a:pPr>
            <a:r>
              <a:rPr lang="en-US" sz="1400" u="sng" dirty="0">
                <a:hlinkClick r:id="rId6"/>
              </a:rPr>
              <a:t>http://www.kurdistan24.net</a:t>
            </a:r>
            <a:r>
              <a:rPr lang="en-US" sz="1400" dirty="0"/>
              <a:t> 	independent and multilingual news agency based in Erbil, the capital of the Kurdistan Region of Iraq. (</a:t>
            </a:r>
            <a:r>
              <a:rPr lang="en-US" sz="1400" b="1" dirty="0"/>
              <a:t>26</a:t>
            </a:r>
            <a:r>
              <a:rPr lang="en-US" sz="1400" dirty="0"/>
              <a:t>)</a:t>
            </a:r>
          </a:p>
          <a:p>
            <a:pPr lvl="0">
              <a:buFont typeface="+mj-lt"/>
              <a:buAutoNum type="arabicPeriod"/>
            </a:pPr>
            <a:r>
              <a:rPr lang="en-US" sz="1400" u="sng" dirty="0">
                <a:hlinkClick r:id="rId7"/>
              </a:rPr>
              <a:t>http://aranews.net</a:t>
            </a:r>
            <a:r>
              <a:rPr lang="en-US" sz="1400" dirty="0"/>
              <a:t> 	Independent press agency reporting on local developments across </a:t>
            </a:r>
            <a:r>
              <a:rPr lang="en-US" sz="1400" dirty="0" err="1"/>
              <a:t>Rojava</a:t>
            </a:r>
            <a:r>
              <a:rPr lang="en-US" sz="1400" dirty="0"/>
              <a:t>, Kurdistan Region, Syria, Iraq</a:t>
            </a:r>
            <a:r>
              <a:rPr lang="en-US" sz="1400" dirty="0" smtClean="0"/>
              <a:t>, Turkey </a:t>
            </a:r>
            <a:r>
              <a:rPr lang="en-US" sz="1400" dirty="0"/>
              <a:t>and Iran. (</a:t>
            </a:r>
            <a:r>
              <a:rPr lang="en-US" sz="1400" b="1" dirty="0"/>
              <a:t>21</a:t>
            </a:r>
            <a:r>
              <a:rPr lang="en-US" sz="1400" dirty="0"/>
              <a:t>)</a:t>
            </a:r>
          </a:p>
          <a:p>
            <a:pPr lvl="0">
              <a:buFont typeface="+mj-lt"/>
              <a:buAutoNum type="arabicPeriod"/>
            </a:pPr>
            <a:r>
              <a:rPr lang="en-US" sz="1400" u="sng" dirty="0">
                <a:hlinkClick r:id="rId8"/>
              </a:rPr>
              <a:t>http://en.hawarnews.com</a:t>
            </a:r>
            <a:r>
              <a:rPr lang="en-US" sz="1400" dirty="0"/>
              <a:t> 	English version Kurdish news agency that gathers and broadcast news from the Middle-East. (Located in Erbil) (</a:t>
            </a:r>
            <a:r>
              <a:rPr lang="en-US" sz="1400" b="1" dirty="0"/>
              <a:t>19</a:t>
            </a:r>
            <a:r>
              <a:rPr lang="en-US" sz="1400" dirty="0"/>
              <a:t>)</a:t>
            </a:r>
          </a:p>
          <a:p>
            <a:pPr lvl="0">
              <a:buFont typeface="+mj-lt"/>
              <a:buAutoNum type="arabicPeriod"/>
            </a:pPr>
            <a:r>
              <a:rPr lang="en-US" sz="1400" u="sng" dirty="0">
                <a:hlinkClick r:id="rId9"/>
              </a:rPr>
              <a:t>http://www.hurriyetdailynews.com</a:t>
            </a:r>
            <a:r>
              <a:rPr lang="en-US" sz="1400" dirty="0"/>
              <a:t> 	Turkish Centre Left English Language Newspaper (</a:t>
            </a:r>
            <a:r>
              <a:rPr lang="en-US" sz="1400" b="1" dirty="0"/>
              <a:t>18</a:t>
            </a:r>
            <a:r>
              <a:rPr lang="en-US" sz="1400" dirty="0"/>
              <a:t>)</a:t>
            </a:r>
          </a:p>
          <a:p>
            <a:pPr lvl="0">
              <a:buFont typeface="+mj-lt"/>
              <a:buAutoNum type="arabicPeriod"/>
            </a:pPr>
            <a:r>
              <a:rPr lang="en-US" sz="1400" u="sng" dirty="0">
                <a:hlinkClick r:id="rId10"/>
              </a:rPr>
              <a:t>http://www.dailysabah.com</a:t>
            </a:r>
            <a:r>
              <a:rPr lang="en-US" sz="1400" dirty="0"/>
              <a:t> 	Turkish Pro-government Newspaper (Multilingual) (</a:t>
            </a:r>
            <a:r>
              <a:rPr lang="en-US" sz="1400" b="1" dirty="0"/>
              <a:t>10</a:t>
            </a:r>
            <a:r>
              <a:rPr lang="en-US" sz="1400" dirty="0"/>
              <a:t>)</a:t>
            </a:r>
          </a:p>
          <a:p>
            <a:pPr lvl="0">
              <a:buFont typeface="+mj-lt"/>
              <a:buAutoNum type="arabicPeriod"/>
            </a:pPr>
            <a:r>
              <a:rPr lang="en-US" sz="1400" u="sng" dirty="0">
                <a:hlinkClick r:id="rId11"/>
              </a:rPr>
              <a:t>http://www.rudaw.net</a:t>
            </a:r>
            <a:r>
              <a:rPr lang="en-US" sz="1400" dirty="0"/>
              <a:t> 	English version Kurdish news agency that gathers and broadcast news from the Middle-East. (Located in Erbil) (</a:t>
            </a:r>
            <a:r>
              <a:rPr lang="en-US" sz="1400" b="1" dirty="0"/>
              <a:t>8</a:t>
            </a:r>
            <a:r>
              <a:rPr lang="en-US" sz="1400" dirty="0"/>
              <a:t>)</a:t>
            </a:r>
          </a:p>
          <a:p>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4007250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Female Sites </a:t>
            </a:r>
            <a:r>
              <a:rPr lang="en-US" dirty="0" smtClean="0"/>
              <a:t>Descriptions</a:t>
            </a:r>
            <a:endParaRPr lang="en-US" dirty="0"/>
          </a:p>
        </p:txBody>
      </p:sp>
      <p:sp>
        <p:nvSpPr>
          <p:cNvPr id="3" name="Content Placeholder 2"/>
          <p:cNvSpPr>
            <a:spLocks noGrp="1"/>
          </p:cNvSpPr>
          <p:nvPr>
            <p:ph idx="1"/>
          </p:nvPr>
        </p:nvSpPr>
        <p:spPr/>
        <p:txBody>
          <a:bodyPr/>
          <a:lstStyle/>
          <a:p>
            <a:pPr lvl="0">
              <a:buFont typeface="+mj-lt"/>
              <a:buAutoNum type="arabicPeriod"/>
            </a:pPr>
            <a:r>
              <a:rPr lang="en-US" sz="1400" u="sng" dirty="0">
                <a:hlinkClick r:id="rId2"/>
              </a:rPr>
              <a:t>http://www.anfenglish.com/</a:t>
            </a:r>
            <a:r>
              <a:rPr lang="en-US" sz="1400" dirty="0"/>
              <a:t> English version of </a:t>
            </a:r>
            <a:r>
              <a:rPr lang="en-US" sz="1400" dirty="0" err="1"/>
              <a:t>Firat</a:t>
            </a:r>
            <a:r>
              <a:rPr lang="en-US" sz="1400" dirty="0"/>
              <a:t> News Agency (ANF) a Kurdish news agency that gathers and broadcast news from the Middle-East. (Located in the Netherlands) (</a:t>
            </a:r>
            <a:r>
              <a:rPr lang="en-US" sz="1400" b="1" dirty="0"/>
              <a:t>165</a:t>
            </a:r>
            <a:r>
              <a:rPr lang="en-US" sz="1400" dirty="0"/>
              <a:t>)</a:t>
            </a:r>
          </a:p>
          <a:p>
            <a:pPr lvl="0">
              <a:buFont typeface="+mj-lt"/>
              <a:buAutoNum type="arabicPeriod"/>
            </a:pPr>
            <a:r>
              <a:rPr lang="en-US" sz="1400" u="sng" dirty="0">
                <a:hlinkClick r:id="rId3"/>
              </a:rPr>
              <a:t>http://paper.li</a:t>
            </a:r>
            <a:r>
              <a:rPr lang="en-US" sz="1400" dirty="0"/>
              <a:t> 	Virtual 'Newspaper' creator. Tool to </a:t>
            </a:r>
            <a:r>
              <a:rPr lang="en-US" sz="1400" dirty="0" err="1"/>
              <a:t>organise</a:t>
            </a:r>
            <a:r>
              <a:rPr lang="en-US" sz="1400" dirty="0"/>
              <a:t> tweets and articles into a readable format for followers. (</a:t>
            </a:r>
            <a:r>
              <a:rPr lang="en-US" sz="1400" b="1" dirty="0"/>
              <a:t>68</a:t>
            </a:r>
            <a:r>
              <a:rPr lang="en-US" sz="1400" dirty="0"/>
              <a:t>)</a:t>
            </a:r>
          </a:p>
          <a:p>
            <a:pPr lvl="0">
              <a:buFont typeface="+mj-lt"/>
              <a:buAutoNum type="arabicPeriod"/>
            </a:pPr>
            <a:r>
              <a:rPr lang="en-US" sz="1400" u="sng" dirty="0">
                <a:hlinkClick r:id="rId4"/>
              </a:rPr>
              <a:t>http://www.rudaw.net</a:t>
            </a:r>
            <a:r>
              <a:rPr lang="en-US" sz="1400" dirty="0"/>
              <a:t> 	English version Kurdish news agency that gathers and broadcast news from the Middle-East. (Located in Erbil)	 (</a:t>
            </a:r>
            <a:r>
              <a:rPr lang="en-US" sz="1400" b="1" dirty="0"/>
              <a:t>11</a:t>
            </a:r>
            <a:r>
              <a:rPr lang="en-US" sz="1400" dirty="0"/>
              <a:t>)</a:t>
            </a:r>
          </a:p>
          <a:p>
            <a:pPr lvl="0">
              <a:buFont typeface="+mj-lt"/>
              <a:buAutoNum type="arabicPeriod"/>
            </a:pPr>
            <a:r>
              <a:rPr lang="en-US" sz="1400" u="sng" dirty="0">
                <a:hlinkClick r:id="rId5"/>
              </a:rPr>
              <a:t>http://aranews.net</a:t>
            </a:r>
            <a:r>
              <a:rPr lang="en-US" sz="1400" dirty="0"/>
              <a:t> 	Independent press agency reporting on local developments across </a:t>
            </a:r>
            <a:r>
              <a:rPr lang="en-US" sz="1400" dirty="0" err="1"/>
              <a:t>Rojava</a:t>
            </a:r>
            <a:r>
              <a:rPr lang="en-US" sz="1400" dirty="0"/>
              <a:t>, Kurdistan Region, Syria, </a:t>
            </a:r>
            <a:r>
              <a:rPr lang="en-US" sz="1400" dirty="0" err="1"/>
              <a:t>Iraq,Turkey</a:t>
            </a:r>
            <a:r>
              <a:rPr lang="en-US" sz="1400" dirty="0"/>
              <a:t> and Iran. (</a:t>
            </a:r>
            <a:r>
              <a:rPr lang="en-US" sz="1400" b="1" dirty="0"/>
              <a:t>7</a:t>
            </a:r>
            <a:r>
              <a:rPr lang="en-US" sz="1400" dirty="0"/>
              <a:t>)</a:t>
            </a:r>
          </a:p>
          <a:p>
            <a:pPr lvl="0">
              <a:buFont typeface="+mj-lt"/>
              <a:buAutoNum type="arabicPeriod"/>
            </a:pPr>
            <a:r>
              <a:rPr lang="en-US" sz="1400" u="sng" dirty="0">
                <a:hlinkClick r:id="rId6"/>
              </a:rPr>
              <a:t>http://www.basnews.com</a:t>
            </a:r>
            <a:r>
              <a:rPr lang="en-US" sz="1400" dirty="0"/>
              <a:t> 	independent and multilingual news agency based in Erbil, the capital of the Kurdistan Region of Iraq.	(</a:t>
            </a:r>
            <a:r>
              <a:rPr lang="en-US" sz="1400" b="1" dirty="0"/>
              <a:t>7</a:t>
            </a:r>
            <a:r>
              <a:rPr lang="en-US" sz="1400" dirty="0"/>
              <a:t>)</a:t>
            </a:r>
          </a:p>
          <a:p>
            <a:pPr lvl="0">
              <a:buFont typeface="+mj-lt"/>
              <a:buAutoNum type="arabicPeriod"/>
            </a:pPr>
            <a:r>
              <a:rPr lang="en-US" sz="1400" u="sng" dirty="0">
                <a:hlinkClick r:id="rId7"/>
              </a:rPr>
              <a:t>http://www.kurdistan24.net</a:t>
            </a:r>
            <a:r>
              <a:rPr lang="en-US" sz="1400" dirty="0"/>
              <a:t> 	independent and multilingual news agency based in Erbil, the capital of the Kurdistan Region of Iraq.	(</a:t>
            </a:r>
            <a:r>
              <a:rPr lang="en-US" sz="1400" b="1" dirty="0"/>
              <a:t>7</a:t>
            </a:r>
            <a:r>
              <a:rPr lang="en-US" sz="1400" dirty="0"/>
              <a:t>)</a:t>
            </a:r>
          </a:p>
          <a:p>
            <a:pPr lvl="0">
              <a:buFont typeface="+mj-lt"/>
              <a:buAutoNum type="arabicPeriod"/>
            </a:pPr>
            <a:r>
              <a:rPr lang="en-US" sz="1400" u="sng" dirty="0">
                <a:hlinkClick r:id="rId8"/>
              </a:rPr>
              <a:t>http://linkis.com</a:t>
            </a:r>
            <a:r>
              <a:rPr lang="en-US" sz="1400" dirty="0"/>
              <a:t> 	free link customization service for boosting social presence (</a:t>
            </a:r>
            <a:r>
              <a:rPr lang="en-US" sz="1400" b="1" dirty="0"/>
              <a:t>5</a:t>
            </a:r>
            <a:r>
              <a:rPr lang="en-US" sz="1400" dirty="0"/>
              <a:t>)</a:t>
            </a:r>
          </a:p>
          <a:p>
            <a:pPr lvl="0">
              <a:buFont typeface="+mj-lt"/>
              <a:buAutoNum type="arabicPeriod"/>
            </a:pPr>
            <a:r>
              <a:rPr lang="en-US" sz="1400" u="sng" dirty="0">
                <a:hlinkClick r:id="rId9"/>
              </a:rPr>
              <a:t>http://en.hawarnews.com</a:t>
            </a:r>
            <a:r>
              <a:rPr lang="en-US" sz="1400" dirty="0"/>
              <a:t> 	English version Kurdish news agency that gathers and broadcast news from the Middle-East. (Located in Erbil)	(</a:t>
            </a:r>
            <a:r>
              <a:rPr lang="en-US" sz="1400" b="1" dirty="0"/>
              <a:t>4</a:t>
            </a:r>
            <a:r>
              <a:rPr lang="en-US" sz="1400" dirty="0"/>
              <a:t>)</a:t>
            </a:r>
          </a:p>
          <a:p>
            <a:pPr lvl="0">
              <a:buFont typeface="+mj-lt"/>
              <a:buAutoNum type="arabicPeriod"/>
            </a:pPr>
            <a:r>
              <a:rPr lang="en-US" sz="1400" u="sng" dirty="0">
                <a:hlinkClick r:id="rId10"/>
              </a:rPr>
              <a:t>http://kurdishquestion.com</a:t>
            </a:r>
            <a:r>
              <a:rPr lang="en-US" sz="1400" dirty="0"/>
              <a:t> 	Blog dedicated to Kurd issues, written by multiple authors (</a:t>
            </a:r>
            <a:r>
              <a:rPr lang="en-US" sz="1400" b="1" dirty="0"/>
              <a:t>3</a:t>
            </a:r>
            <a:r>
              <a:rPr lang="en-US" sz="1400" dirty="0"/>
              <a:t>)</a:t>
            </a:r>
          </a:p>
          <a:p>
            <a:pPr lvl="0">
              <a:buFont typeface="+mj-lt"/>
              <a:buAutoNum type="arabicPeriod"/>
            </a:pPr>
            <a:r>
              <a:rPr lang="en-US" sz="1400" u="sng" dirty="0">
                <a:hlinkClick r:id="rId11"/>
              </a:rPr>
              <a:t>http://www.independent.co.uk</a:t>
            </a:r>
            <a:r>
              <a:rPr lang="en-US" sz="1400" dirty="0"/>
              <a:t> 	Left leaning British online newspaper (</a:t>
            </a:r>
            <a:r>
              <a:rPr lang="en-US" sz="1400" b="1" dirty="0"/>
              <a:t>3</a:t>
            </a:r>
            <a:r>
              <a:rPr lang="en-US" sz="1400" dirty="0"/>
              <a:t>) </a:t>
            </a:r>
          </a:p>
          <a:p>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3613386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Most Active Users M v </a:t>
            </a:r>
            <a:r>
              <a:rPr lang="en-IE" dirty="0" smtClean="0"/>
              <a:t>F (tweets)</a:t>
            </a:r>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89784580"/>
              </p:ext>
            </p:extLst>
          </p:nvPr>
        </p:nvGraphicFramePr>
        <p:xfrm>
          <a:off x="457200" y="2276873"/>
          <a:ext cx="3682752" cy="2088231"/>
        </p:xfrm>
        <a:graphic>
          <a:graphicData uri="http://schemas.openxmlformats.org/drawingml/2006/table">
            <a:tbl>
              <a:tblPr>
                <a:tableStyleId>{69CF1AB2-1976-4502-BF36-3FF5EA218861}</a:tableStyleId>
              </a:tblPr>
              <a:tblGrid>
                <a:gridCol w="1841376"/>
                <a:gridCol w="1841376"/>
              </a:tblGrid>
              <a:tr h="458561">
                <a:tc>
                  <a:txBody>
                    <a:bodyPr/>
                    <a:lstStyle/>
                    <a:p>
                      <a:pPr algn="l" fontAlgn="b"/>
                      <a:r>
                        <a:rPr lang="en-US" sz="1400" u="none" strike="noStrike" dirty="0" smtClean="0">
                          <a:effectLst/>
                        </a:rPr>
                        <a:t>@c*******</a:t>
                      </a:r>
                      <a:r>
                        <a:rPr lang="en-US" sz="1400" u="none" strike="noStrike" dirty="0" err="1" smtClean="0">
                          <a:effectLst/>
                        </a:rPr>
                        <a:t>i</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264</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u="none" strike="noStrike" dirty="0" smtClean="0">
                          <a:effectLst/>
                        </a:rPr>
                        <a:t>@2*******r</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128</a:t>
                      </a:r>
                      <a:endParaRPr lang="en-US" sz="1400" b="0" i="0" u="none" strike="noStrike" dirty="0">
                        <a:solidFill>
                          <a:srgbClr val="000000"/>
                        </a:solidFill>
                        <a:effectLst/>
                        <a:latin typeface="Calibri"/>
                      </a:endParaRPr>
                    </a:p>
                  </a:txBody>
                  <a:tcPr marL="9525" marR="9525" marT="9525" marB="0" anchor="b"/>
                </a:tc>
              </a:tr>
              <a:tr h="253987">
                <a:tc>
                  <a:txBody>
                    <a:bodyPr/>
                    <a:lstStyle/>
                    <a:p>
                      <a:pPr algn="l" fontAlgn="b"/>
                      <a:r>
                        <a:rPr lang="en-US" sz="1400" u="none" strike="noStrike" dirty="0" smtClean="0">
                          <a:effectLst/>
                        </a:rPr>
                        <a:t>@H*****o</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101</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u="none" strike="noStrike" dirty="0" smtClean="0">
                          <a:effectLst/>
                        </a:rPr>
                        <a:t>@1********y</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48</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u="none" strike="noStrike" dirty="0" smtClean="0">
                          <a:effectLst/>
                        </a:rPr>
                        <a:t>@k*******e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46</a:t>
                      </a:r>
                      <a:endParaRPr lang="en-US" sz="1400" b="0" i="0" u="none" strike="noStrike" dirty="0">
                        <a:solidFill>
                          <a:srgbClr val="000000"/>
                        </a:solidFill>
                        <a:effectLst/>
                        <a:latin typeface="Calibri"/>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355905"/>
              </p:ext>
            </p:extLst>
          </p:nvPr>
        </p:nvGraphicFramePr>
        <p:xfrm>
          <a:off x="4860032" y="2276872"/>
          <a:ext cx="3682752" cy="2088231"/>
        </p:xfrm>
        <a:graphic>
          <a:graphicData uri="http://schemas.openxmlformats.org/drawingml/2006/table">
            <a:tbl>
              <a:tblPr>
                <a:tableStyleId>{69CF1AB2-1976-4502-BF36-3FF5EA218861}</a:tableStyleId>
              </a:tblPr>
              <a:tblGrid>
                <a:gridCol w="1841376"/>
                <a:gridCol w="1841376"/>
              </a:tblGrid>
              <a:tr h="458561">
                <a:tc>
                  <a:txBody>
                    <a:bodyPr/>
                    <a:lstStyle/>
                    <a:p>
                      <a:pPr algn="l" fontAlgn="b"/>
                      <a:r>
                        <a:rPr lang="en-US" sz="1400" u="none" strike="noStrike" dirty="0" smtClean="0">
                          <a:effectLst/>
                        </a:rPr>
                        <a:t>@e*******n</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162</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u="none" strike="noStrike" dirty="0" smtClean="0">
                          <a:effectLst/>
                        </a:rPr>
                        <a:t>@D*********</a:t>
                      </a:r>
                      <a:r>
                        <a:rPr lang="en-US" sz="1400" u="none" strike="noStrike" dirty="0" err="1" smtClean="0">
                          <a:effectLst/>
                        </a:rPr>
                        <a:t>i</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85</a:t>
                      </a:r>
                      <a:endParaRPr lang="en-US" sz="1400" b="0" i="0" u="none" strike="noStrike" dirty="0">
                        <a:solidFill>
                          <a:srgbClr val="000000"/>
                        </a:solidFill>
                        <a:effectLst/>
                        <a:latin typeface="Calibri"/>
                      </a:endParaRPr>
                    </a:p>
                  </a:txBody>
                  <a:tcPr marL="9525" marR="9525" marT="9525" marB="0" anchor="b"/>
                </a:tc>
              </a:tr>
              <a:tr h="253987">
                <a:tc>
                  <a:txBody>
                    <a:bodyPr/>
                    <a:lstStyle/>
                    <a:p>
                      <a:pPr algn="l" fontAlgn="b"/>
                      <a:r>
                        <a:rPr lang="en-US" sz="1400" b="0" i="0" u="none" strike="noStrike" dirty="0" smtClean="0">
                          <a:solidFill>
                            <a:srgbClr val="000000"/>
                          </a:solidFill>
                          <a:effectLst/>
                          <a:latin typeface="Calibri"/>
                        </a:rPr>
                        <a:t>@z*******n</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55</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b="0" i="0" u="none" strike="noStrike" dirty="0" smtClean="0">
                          <a:solidFill>
                            <a:srgbClr val="000000"/>
                          </a:solidFill>
                          <a:effectLst/>
                          <a:latin typeface="Calibri"/>
                        </a:rPr>
                        <a:t>@M******y</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34</a:t>
                      </a:r>
                      <a:endParaRPr lang="en-US" sz="1400" b="0" i="0" u="none" strike="noStrike" dirty="0">
                        <a:solidFill>
                          <a:srgbClr val="000000"/>
                        </a:solidFill>
                        <a:effectLst/>
                        <a:latin typeface="Calibri"/>
                      </a:endParaRPr>
                    </a:p>
                  </a:txBody>
                  <a:tcPr marL="9525" marR="9525" marT="9525" marB="0" anchor="b"/>
                </a:tc>
              </a:tr>
              <a:tr h="458561">
                <a:tc>
                  <a:txBody>
                    <a:bodyPr/>
                    <a:lstStyle/>
                    <a:p>
                      <a:pPr algn="l" fontAlgn="b"/>
                      <a:r>
                        <a:rPr lang="en-US" sz="1400" b="0" i="0" u="none" strike="noStrike" dirty="0" smtClean="0">
                          <a:solidFill>
                            <a:srgbClr val="000000"/>
                          </a:solidFill>
                          <a:effectLst/>
                          <a:latin typeface="Calibri"/>
                        </a:rPr>
                        <a:t>@L*********e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31</a:t>
                      </a:r>
                      <a:endParaRPr lang="en-US" sz="1400" b="0" i="0" u="none" strike="noStrike" dirty="0">
                        <a:solidFill>
                          <a:srgbClr val="000000"/>
                        </a:solidFill>
                        <a:effectLst/>
                        <a:latin typeface="Calibri"/>
                      </a:endParaRPr>
                    </a:p>
                  </a:txBody>
                  <a:tcPr marL="9525" marR="9525" marT="9525" marB="0" anchor="b"/>
                </a:tc>
              </a:tr>
            </a:tbl>
          </a:graphicData>
        </a:graphic>
      </p:graphicFrame>
      <p:sp>
        <p:nvSpPr>
          <p:cNvPr id="8" name="TextBox 7"/>
          <p:cNvSpPr txBox="1"/>
          <p:nvPr/>
        </p:nvSpPr>
        <p:spPr>
          <a:xfrm>
            <a:off x="827584" y="4509120"/>
            <a:ext cx="2880320" cy="369332"/>
          </a:xfrm>
          <a:prstGeom prst="rect">
            <a:avLst/>
          </a:prstGeom>
          <a:noFill/>
        </p:spPr>
        <p:txBody>
          <a:bodyPr wrap="square" rtlCol="0">
            <a:spAutoFit/>
          </a:bodyPr>
          <a:lstStyle/>
          <a:p>
            <a:pPr algn="ctr"/>
            <a:r>
              <a:rPr lang="en-IE" dirty="0" smtClean="0"/>
              <a:t>Male Users</a:t>
            </a:r>
            <a:endParaRPr lang="en-US" dirty="0"/>
          </a:p>
        </p:txBody>
      </p:sp>
      <p:sp>
        <p:nvSpPr>
          <p:cNvPr id="9" name="TextBox 8"/>
          <p:cNvSpPr txBox="1"/>
          <p:nvPr/>
        </p:nvSpPr>
        <p:spPr>
          <a:xfrm>
            <a:off x="5220072" y="4509120"/>
            <a:ext cx="2880320" cy="369332"/>
          </a:xfrm>
          <a:prstGeom prst="rect">
            <a:avLst/>
          </a:prstGeom>
          <a:noFill/>
        </p:spPr>
        <p:txBody>
          <a:bodyPr wrap="square" rtlCol="0">
            <a:spAutoFit/>
          </a:bodyPr>
          <a:lstStyle/>
          <a:p>
            <a:pPr algn="ctr"/>
            <a:r>
              <a:rPr lang="en-IE" dirty="0" smtClean="0"/>
              <a:t>Female Users</a:t>
            </a:r>
            <a:endParaRPr lang="en-US" dirty="0"/>
          </a:p>
        </p:txBody>
      </p:sp>
    </p:spTree>
    <p:extLst>
      <p:ext uri="{BB962C8B-B14F-4D97-AF65-F5344CB8AC3E}">
        <p14:creationId xmlns:p14="http://schemas.microsoft.com/office/powerpoint/2010/main" val="2259324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Pinned Tweets of Most Active Users</a:t>
            </a:r>
            <a:endParaRPr lang="en-US" sz="2400"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86" y="1484785"/>
            <a:ext cx="4444422" cy="470298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467544" y="2876849"/>
            <a:ext cx="3960440" cy="29005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936" y="1484785"/>
            <a:ext cx="4636527" cy="4702981"/>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tretch>
            <a:fillRect/>
          </a:stretch>
        </p:blipFill>
        <p:spPr>
          <a:xfrm>
            <a:off x="4788024" y="2830111"/>
            <a:ext cx="4104456" cy="2994006"/>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tretch>
            <a:fillRect/>
          </a:stretch>
        </p:blipFill>
        <p:spPr>
          <a:xfrm>
            <a:off x="431485" y="1628800"/>
            <a:ext cx="396099" cy="404183"/>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tretch>
            <a:fillRect/>
          </a:stretch>
        </p:blipFill>
        <p:spPr>
          <a:xfrm>
            <a:off x="4716016" y="1602319"/>
            <a:ext cx="447619" cy="457143"/>
          </a:xfrm>
          <a:prstGeom prst="rect">
            <a:avLst/>
          </a:prstGeom>
        </p:spPr>
      </p:pic>
    </p:spTree>
    <p:extLst>
      <p:ext uri="{BB962C8B-B14F-4D97-AF65-F5344CB8AC3E}">
        <p14:creationId xmlns:p14="http://schemas.microsoft.com/office/powerpoint/2010/main" val="38137401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Non Kurds using #</a:t>
            </a:r>
            <a:r>
              <a:rPr lang="en-IE" dirty="0" err="1" smtClean="0"/>
              <a:t>twitterkurds</a:t>
            </a:r>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3904" y="1748886"/>
            <a:ext cx="6076191" cy="4076191"/>
          </a:xfr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051719" y="3789040"/>
            <a:ext cx="971429" cy="1080120"/>
          </a:xfrm>
          <a:prstGeom prst="rect">
            <a:avLst/>
          </a:prstGeom>
        </p:spPr>
      </p:pic>
    </p:spTree>
    <p:extLst>
      <p:ext uri="{BB962C8B-B14F-4D97-AF65-F5344CB8AC3E}">
        <p14:creationId xmlns:p14="http://schemas.microsoft.com/office/powerpoint/2010/main" val="38560689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190" y="1553648"/>
            <a:ext cx="6047619" cy="4466667"/>
          </a:xfr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979712" y="3933056"/>
            <a:ext cx="1009524" cy="1095238"/>
          </a:xfrm>
          <a:prstGeom prst="rect">
            <a:avLst/>
          </a:prstGeom>
        </p:spPr>
      </p:pic>
    </p:spTree>
    <p:extLst>
      <p:ext uri="{BB962C8B-B14F-4D97-AF65-F5344CB8AC3E}">
        <p14:creationId xmlns:p14="http://schemas.microsoft.com/office/powerpoint/2010/main" val="3484188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296" y="1757336"/>
            <a:ext cx="6079407" cy="4059291"/>
          </a:xfr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979712" y="3148583"/>
            <a:ext cx="1095818" cy="1067231"/>
          </a:xfrm>
          <a:prstGeom prst="rect">
            <a:avLst/>
          </a:prstGeom>
        </p:spPr>
      </p:pic>
    </p:spTree>
    <p:extLst>
      <p:ext uri="{BB962C8B-B14F-4D97-AF65-F5344CB8AC3E}">
        <p14:creationId xmlns:p14="http://schemas.microsoft.com/office/powerpoint/2010/main" val="3606607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Conclusion</a:t>
            </a:r>
          </a:p>
          <a:p>
            <a:r>
              <a:rPr lang="en-US" dirty="0" smtClean="0"/>
              <a:t>Network </a:t>
            </a:r>
            <a:r>
              <a:rPr lang="en-US" dirty="0" smtClean="0"/>
              <a:t>Analysis</a:t>
            </a:r>
          </a:p>
          <a:p>
            <a:r>
              <a:rPr lang="en-US" dirty="0" smtClean="0"/>
              <a:t>Identify key influencers</a:t>
            </a:r>
          </a:p>
          <a:p>
            <a:r>
              <a:rPr lang="en-US" dirty="0" smtClean="0"/>
              <a:t>Comparative study of different groups/ideologies</a:t>
            </a:r>
          </a:p>
          <a:p>
            <a:r>
              <a:rPr lang="en-US" dirty="0" smtClean="0"/>
              <a:t>Study of Virtual Newspapers created by paper.li</a:t>
            </a:r>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2335660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6464852-7383-BD40-BF67-D34666E20240}" type="datetime1">
              <a:rPr lang="en-US"/>
              <a:pPr>
                <a:defRPr/>
              </a:pPr>
              <a:t>23/02/17</a:t>
            </a:fld>
            <a:endParaRPr lang="en-US"/>
          </a:p>
        </p:txBody>
      </p:sp>
      <p:sp>
        <p:nvSpPr>
          <p:cNvPr id="6" name="Content Placeholder 5"/>
          <p:cNvSpPr>
            <a:spLocks noGrp="1"/>
          </p:cNvSpPr>
          <p:nvPr>
            <p:ph idx="1"/>
          </p:nvPr>
        </p:nvSpPr>
        <p:spPr>
          <a:xfrm>
            <a:off x="179512" y="1484313"/>
            <a:ext cx="8856984" cy="4608512"/>
          </a:xfrm>
        </p:spPr>
        <p:txBody>
          <a:bodyPr rtlCol="0">
            <a:noAutofit/>
          </a:bodyPr>
          <a:lstStyle/>
          <a:p>
            <a:pPr fontAlgn="auto">
              <a:spcAft>
                <a:spcPts val="0"/>
              </a:spcAft>
              <a:defRPr/>
            </a:pPr>
            <a:r>
              <a:rPr lang="en-US" dirty="0" smtClean="0"/>
              <a:t>To map the online presence of Kurdish support for political violence</a:t>
            </a:r>
          </a:p>
          <a:p>
            <a:pPr fontAlgn="auto">
              <a:spcAft>
                <a:spcPts val="0"/>
              </a:spcAft>
              <a:defRPr/>
            </a:pPr>
            <a:r>
              <a:rPr lang="en-US" dirty="0" smtClean="0"/>
              <a:t>To explore their online strategies, choice of platforms, etc.</a:t>
            </a:r>
          </a:p>
          <a:p>
            <a:pPr fontAlgn="auto">
              <a:spcAft>
                <a:spcPts val="0"/>
              </a:spcAft>
              <a:defRPr/>
            </a:pPr>
            <a:r>
              <a:rPr lang="en-US" dirty="0" smtClean="0"/>
              <a:t>The explore the role of women within these online networks </a:t>
            </a:r>
          </a:p>
          <a:p>
            <a:pPr fontAlgn="auto">
              <a:spcAft>
                <a:spcPts val="0"/>
              </a:spcAft>
              <a:defRPr/>
            </a:pPr>
            <a:endParaRPr lang="en-US" dirty="0" smtClean="0"/>
          </a:p>
          <a:p>
            <a:pPr marL="457200" lvl="1" indent="0" fontAlgn="auto">
              <a:spcAft>
                <a:spcPts val="0"/>
              </a:spcAft>
              <a:buNone/>
              <a:defRPr/>
            </a:pPr>
            <a:endParaRPr lang="en-US" sz="3200" dirty="0" smtClean="0"/>
          </a:p>
          <a:p>
            <a:pPr fontAlgn="auto">
              <a:spcAft>
                <a:spcPts val="0"/>
              </a:spcAft>
              <a:defRPr/>
            </a:pPr>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269244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twitterkurds</a:t>
            </a:r>
            <a:endParaRPr lang="en-US" dirty="0"/>
          </a:p>
        </p:txBody>
      </p:sp>
      <p:sp>
        <p:nvSpPr>
          <p:cNvPr id="3" name="Content Placeholder 2"/>
          <p:cNvSpPr>
            <a:spLocks noGrp="1"/>
          </p:cNvSpPr>
          <p:nvPr>
            <p:ph idx="1"/>
          </p:nvPr>
        </p:nvSpPr>
        <p:spPr/>
        <p:txBody>
          <a:bodyPr/>
          <a:lstStyle/>
          <a:p>
            <a:r>
              <a:rPr lang="en-US" sz="2400" dirty="0" smtClean="0"/>
              <a:t>Heavily-used </a:t>
            </a:r>
            <a:r>
              <a:rPr lang="en-US" sz="2400" dirty="0" err="1" smtClean="0"/>
              <a:t>hashtag</a:t>
            </a:r>
            <a:endParaRPr lang="en-US" sz="2400" dirty="0" smtClean="0"/>
          </a:p>
          <a:p>
            <a:r>
              <a:rPr lang="en-US" sz="2400" dirty="0" smtClean="0"/>
              <a:t>Gathered 5054 tweets for </a:t>
            </a:r>
            <a:r>
              <a:rPr lang="en-US" sz="2400" dirty="0"/>
              <a:t>4</a:t>
            </a:r>
            <a:r>
              <a:rPr lang="en-US" sz="2400" dirty="0" smtClean="0"/>
              <a:t> week period from 17 Dec 2016 –  14 Jan 2017</a:t>
            </a:r>
          </a:p>
          <a:p>
            <a:r>
              <a:rPr lang="en-IE" sz="2400" dirty="0" smtClean="0"/>
              <a:t>Tweets which were not written in English were excluded </a:t>
            </a:r>
            <a:endParaRPr lang="en-US" sz="2400" dirty="0" smtClean="0"/>
          </a:p>
          <a:p>
            <a:r>
              <a:rPr lang="en-US" sz="2400" dirty="0" smtClean="0"/>
              <a:t>Dataset consisted of 1015 users</a:t>
            </a:r>
          </a:p>
          <a:p>
            <a:r>
              <a:rPr lang="en-IE" sz="2400" dirty="0" smtClean="0"/>
              <a:t>Users consisted of 213 Females, 33 Likely Female, 235 Likely Males, and 457 Males.</a:t>
            </a:r>
          </a:p>
          <a:p>
            <a:r>
              <a:rPr lang="en-IE" sz="2400" dirty="0" smtClean="0"/>
              <a:t>Remaining 77 Users gender unknown or organisational in nature.</a:t>
            </a:r>
            <a:endParaRPr lang="en-US" sz="2400"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963613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Gendering User Profiles</a:t>
            </a:r>
            <a:endParaRPr lang="en-US" dirty="0"/>
          </a:p>
        </p:txBody>
      </p:sp>
      <p:sp>
        <p:nvSpPr>
          <p:cNvPr id="3" name="Content Placeholder 2"/>
          <p:cNvSpPr>
            <a:spLocks noGrp="1"/>
          </p:cNvSpPr>
          <p:nvPr>
            <p:ph idx="1"/>
          </p:nvPr>
        </p:nvSpPr>
        <p:spPr/>
        <p:txBody>
          <a:bodyPr/>
          <a:lstStyle/>
          <a:p>
            <a:r>
              <a:rPr lang="en-IE" sz="2400" dirty="0"/>
              <a:t>Users were gendered </a:t>
            </a:r>
            <a:r>
              <a:rPr lang="en-IE" sz="2400" dirty="0" smtClean="0"/>
              <a:t>based </a:t>
            </a:r>
            <a:r>
              <a:rPr lang="en-IE" sz="2400" dirty="0"/>
              <a:t>on appraisal of user profile by hand and divided into 5 categories</a:t>
            </a:r>
            <a:r>
              <a:rPr lang="en-IE" sz="2400" dirty="0" smtClean="0"/>
              <a:t>.</a:t>
            </a:r>
          </a:p>
          <a:p>
            <a:r>
              <a:rPr lang="en-IE" sz="2400" dirty="0" smtClean="0"/>
              <a:t>M = Users with Male profile pictures/names on account.</a:t>
            </a:r>
          </a:p>
          <a:p>
            <a:r>
              <a:rPr lang="en-IE" sz="2400" dirty="0" smtClean="0"/>
              <a:t>F = </a:t>
            </a:r>
            <a:r>
              <a:rPr lang="en-IE" sz="2400" dirty="0"/>
              <a:t>Users with </a:t>
            </a:r>
            <a:r>
              <a:rPr lang="en-IE" sz="2400" dirty="0" smtClean="0"/>
              <a:t>female </a:t>
            </a:r>
            <a:r>
              <a:rPr lang="en-IE" sz="2400" dirty="0"/>
              <a:t>profile pictures/names on account</a:t>
            </a:r>
            <a:endParaRPr lang="en-IE" sz="2400" dirty="0" smtClean="0"/>
          </a:p>
          <a:p>
            <a:r>
              <a:rPr lang="en-IE" sz="2400" dirty="0" smtClean="0"/>
              <a:t>LM = Users with profile pictures/bios which are likely male but without certainty.</a:t>
            </a:r>
          </a:p>
          <a:p>
            <a:r>
              <a:rPr lang="en-IE" sz="2400" dirty="0" smtClean="0"/>
              <a:t>LF =</a:t>
            </a:r>
            <a:r>
              <a:rPr lang="en-IE" sz="2400" dirty="0"/>
              <a:t>Users with profile pictures/bios which are likely </a:t>
            </a:r>
            <a:r>
              <a:rPr lang="en-IE" sz="2400" dirty="0" smtClean="0"/>
              <a:t>female </a:t>
            </a:r>
            <a:r>
              <a:rPr lang="en-IE" sz="2400" dirty="0"/>
              <a:t>but without certainty</a:t>
            </a:r>
            <a:r>
              <a:rPr lang="en-IE" sz="2400" dirty="0" smtClean="0"/>
              <a:t>.</a:t>
            </a:r>
          </a:p>
          <a:p>
            <a:r>
              <a:rPr lang="en-IE" sz="2400" dirty="0" smtClean="0"/>
              <a:t>U =  Profiles which had no information relating to gender or belonged to organisations. </a:t>
            </a:r>
            <a:endParaRPr lang="en-US" sz="2400" dirty="0"/>
          </a:p>
          <a:p>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27887170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Lexicon: Male v. Female</a:t>
            </a:r>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90130469"/>
              </p:ext>
            </p:extLst>
          </p:nvPr>
        </p:nvGraphicFramePr>
        <p:xfrm>
          <a:off x="971600" y="1523999"/>
          <a:ext cx="2664296" cy="3252192"/>
        </p:xfrm>
        <a:graphic>
          <a:graphicData uri="http://schemas.openxmlformats.org/drawingml/2006/table">
            <a:tbl>
              <a:tblPr>
                <a:tableStyleId>{5C22544A-7EE6-4342-B048-85BDC9FD1C3A}</a:tableStyleId>
              </a:tblPr>
              <a:tblGrid>
                <a:gridCol w="1828439"/>
                <a:gridCol w="835857"/>
              </a:tblGrid>
              <a:tr h="203262">
                <a:tc>
                  <a:txBody>
                    <a:bodyPr/>
                    <a:lstStyle/>
                    <a:p>
                      <a:pPr algn="l" fontAlgn="b"/>
                      <a:r>
                        <a:rPr lang="en-US" sz="1100" u="none" strike="noStrike" dirty="0" err="1">
                          <a:effectLst/>
                        </a:rPr>
                        <a:t>twitterkurds</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1566</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turkey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460</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kurdistan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330</a:t>
                      </a:r>
                      <a:endParaRPr lang="en-US" sz="1100" b="0" i="0" u="none" strike="noStrike" dirty="0">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syria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330</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ypg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327</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kurdish</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309</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isis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308</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turkish</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264</a:t>
                      </a:r>
                      <a:endParaRPr lang="en-US" sz="1100" b="0" i="0" u="none" strike="noStrike" dirty="0">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kurds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216</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ypj</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180</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sdf</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174</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rojava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168</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a:effectLst/>
                        </a:rPr>
                        <a:t>raqqa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161</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dirty="0" err="1">
                          <a:effectLst/>
                        </a:rPr>
                        <a:t>erdogan</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154</a:t>
                      </a:r>
                      <a:endParaRPr lang="en-US" sz="1100" b="0" i="0" u="none" strike="noStrike">
                        <a:solidFill>
                          <a:srgbClr val="000000"/>
                        </a:solidFill>
                        <a:effectLst/>
                        <a:latin typeface="Calibri"/>
                      </a:endParaRPr>
                    </a:p>
                  </a:txBody>
                  <a:tcPr marL="9525" marR="9525" marT="9525" marB="0" anchor="b"/>
                </a:tc>
              </a:tr>
              <a:tr h="203262">
                <a:tc>
                  <a:txBody>
                    <a:bodyPr/>
                    <a:lstStyle/>
                    <a:p>
                      <a:pPr algn="l" fontAlgn="b"/>
                      <a:r>
                        <a:rPr lang="en-US" sz="1100" u="none" strike="noStrike" dirty="0" err="1">
                          <a:effectLst/>
                        </a:rPr>
                        <a:t>pkk</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101</a:t>
                      </a:r>
                      <a:endParaRPr lang="en-US" sz="1100" b="0" i="0" u="none" strike="noStrike" dirty="0">
                        <a:solidFill>
                          <a:srgbClr val="000000"/>
                        </a:solidFill>
                        <a:effectLst/>
                        <a:latin typeface="Calibri"/>
                      </a:endParaRPr>
                    </a:p>
                  </a:txBody>
                  <a:tcPr marL="9525" marR="9525" marT="9525" marB="0" anchor="b"/>
                </a:tc>
              </a:tr>
              <a:tr h="203262">
                <a:tc>
                  <a:txBody>
                    <a:bodyPr/>
                    <a:lstStyle/>
                    <a:p>
                      <a:pPr algn="l" fontAlgn="b"/>
                      <a:r>
                        <a:rPr lang="en-US" sz="1100" u="none" strike="noStrike" dirty="0" err="1">
                          <a:effectLst/>
                        </a:rPr>
                        <a:t>iraq</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99</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83852063"/>
              </p:ext>
            </p:extLst>
          </p:nvPr>
        </p:nvGraphicFramePr>
        <p:xfrm>
          <a:off x="4427984" y="1520788"/>
          <a:ext cx="2736304" cy="3248017"/>
        </p:xfrm>
        <a:graphic>
          <a:graphicData uri="http://schemas.openxmlformats.org/drawingml/2006/table">
            <a:tbl>
              <a:tblPr>
                <a:tableStyleId>{5C22544A-7EE6-4342-B048-85BDC9FD1C3A}</a:tableStyleId>
              </a:tblPr>
              <a:tblGrid>
                <a:gridCol w="2016224"/>
                <a:gridCol w="720080"/>
              </a:tblGrid>
              <a:tr h="194523">
                <a:tc>
                  <a:txBody>
                    <a:bodyPr/>
                    <a:lstStyle/>
                    <a:p>
                      <a:pPr algn="l" fontAlgn="b"/>
                      <a:r>
                        <a:rPr lang="en-US" sz="1100" u="none" strike="noStrike" dirty="0" err="1">
                          <a:effectLst/>
                        </a:rPr>
                        <a:t>twitterkurds</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631</a:t>
                      </a:r>
                      <a:endParaRPr lang="en-US" sz="1100" b="0" i="0" u="none" strike="noStrike" dirty="0">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kurdistan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275</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kurds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146</a:t>
                      </a:r>
                      <a:endParaRPr lang="en-US" sz="1100" b="0" i="0" u="none" strike="noStrike" dirty="0">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isis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97</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turkey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rojava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85</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dirty="0" err="1">
                          <a:effectLst/>
                        </a:rPr>
                        <a:t>iraq</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80</a:t>
                      </a:r>
                      <a:endParaRPr lang="en-US" sz="1100" b="0" i="0" u="none" strike="noStrike" dirty="0">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kurdish</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dirty="0">
                          <a:effectLst/>
                        </a:rPr>
                        <a:t>stories</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60</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turkish</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59</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pkk</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ypg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dirty="0" err="1">
                          <a:effectLst/>
                        </a:rPr>
                        <a:t>syria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39</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a:effectLst/>
                        </a:rPr>
                        <a:t>sdf</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Calibri"/>
                      </a:endParaRPr>
                    </a:p>
                  </a:txBody>
                  <a:tcPr marL="9525" marR="9525" marT="9525" marB="0" anchor="b"/>
                </a:tc>
              </a:tr>
              <a:tr h="205107">
                <a:tc>
                  <a:txBody>
                    <a:bodyPr/>
                    <a:lstStyle/>
                    <a:p>
                      <a:pPr algn="l" fontAlgn="b"/>
                      <a:r>
                        <a:rPr lang="en-US" sz="1100" u="none" strike="noStrike" dirty="0" err="1">
                          <a:effectLst/>
                        </a:rPr>
                        <a:t>hdp</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a:endParaRPr>
                    </a:p>
                  </a:txBody>
                  <a:tcPr marL="9525" marR="9525" marT="9525" marB="0" anchor="b"/>
                </a:tc>
              </a:tr>
              <a:tr h="181996">
                <a:tc>
                  <a:txBody>
                    <a:bodyPr/>
                    <a:lstStyle/>
                    <a:p>
                      <a:pPr algn="l" fontAlgn="b"/>
                      <a:r>
                        <a:rPr lang="en-US" sz="1100" u="none" strike="noStrike" dirty="0" err="1">
                          <a:effectLst/>
                        </a:rPr>
                        <a:t>raqqa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24</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9" name="TextBox 8"/>
          <p:cNvSpPr txBox="1"/>
          <p:nvPr/>
        </p:nvSpPr>
        <p:spPr>
          <a:xfrm>
            <a:off x="827584" y="5013176"/>
            <a:ext cx="2376264" cy="523220"/>
          </a:xfrm>
          <a:prstGeom prst="rect">
            <a:avLst/>
          </a:prstGeom>
          <a:noFill/>
        </p:spPr>
        <p:txBody>
          <a:bodyPr wrap="square" rtlCol="0">
            <a:spAutoFit/>
          </a:bodyPr>
          <a:lstStyle/>
          <a:p>
            <a:pPr algn="ctr"/>
            <a:r>
              <a:rPr lang="en-IE" sz="1400" dirty="0" smtClean="0"/>
              <a:t>Subset of 1962 tweets from 457 Male Users</a:t>
            </a:r>
            <a:endParaRPr lang="en-US" sz="1400" dirty="0"/>
          </a:p>
        </p:txBody>
      </p:sp>
      <p:sp>
        <p:nvSpPr>
          <p:cNvPr id="10" name="TextBox 9"/>
          <p:cNvSpPr txBox="1"/>
          <p:nvPr/>
        </p:nvSpPr>
        <p:spPr>
          <a:xfrm>
            <a:off x="4283968" y="5013176"/>
            <a:ext cx="2376264" cy="523220"/>
          </a:xfrm>
          <a:prstGeom prst="rect">
            <a:avLst/>
          </a:prstGeom>
          <a:noFill/>
        </p:spPr>
        <p:txBody>
          <a:bodyPr wrap="square" rtlCol="0">
            <a:spAutoFit/>
          </a:bodyPr>
          <a:lstStyle/>
          <a:p>
            <a:pPr algn="ctr"/>
            <a:r>
              <a:rPr lang="en-IE" sz="1400" dirty="0" smtClean="0"/>
              <a:t>Subset of 860 tweets from 213 Female Users</a:t>
            </a:r>
            <a:endParaRPr lang="en-US" sz="1400" dirty="0"/>
          </a:p>
        </p:txBody>
      </p:sp>
      <p:sp>
        <p:nvSpPr>
          <p:cNvPr id="12" name="Oval 11"/>
          <p:cNvSpPr/>
          <p:nvPr/>
        </p:nvSpPr>
        <p:spPr>
          <a:xfrm>
            <a:off x="899592" y="4149080"/>
            <a:ext cx="720080" cy="288032"/>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599002326"/>
              </p:ext>
            </p:extLst>
          </p:nvPr>
        </p:nvGraphicFramePr>
        <p:xfrm>
          <a:off x="288851" y="1520785"/>
          <a:ext cx="609600" cy="3264368"/>
        </p:xfrm>
        <a:graphic>
          <a:graphicData uri="http://schemas.openxmlformats.org/drawingml/2006/table">
            <a:tbl>
              <a:tblPr>
                <a:tableStyleId>{5C22544A-7EE6-4342-B048-85BDC9FD1C3A}</a:tableStyleId>
              </a:tblPr>
              <a:tblGrid>
                <a:gridCol w="609600"/>
              </a:tblGrid>
              <a:tr h="204023">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dirty="0">
                          <a:effectLst/>
                        </a:rPr>
                        <a:t>15</a:t>
                      </a:r>
                      <a:endParaRPr lang="en-US" sz="1100" b="0" i="0" u="none" strike="noStrike" dirty="0">
                        <a:solidFill>
                          <a:srgbClr val="000000"/>
                        </a:solidFill>
                        <a:effectLst/>
                        <a:latin typeface="Calibri"/>
                      </a:endParaRPr>
                    </a:p>
                  </a:txBody>
                  <a:tcPr marL="9525" marR="9525" marT="9525" marB="0" anchor="b"/>
                </a:tc>
              </a:tr>
              <a:tr h="204023">
                <a:tc>
                  <a:txBody>
                    <a:bodyPr/>
                    <a:lstStyle/>
                    <a:p>
                      <a:pPr algn="r" fontAlgn="b"/>
                      <a:r>
                        <a:rPr lang="en-IE" sz="1100" b="0" i="0" u="none" strike="noStrike" dirty="0" smtClean="0">
                          <a:solidFill>
                            <a:srgbClr val="000000"/>
                          </a:solidFill>
                          <a:effectLst/>
                          <a:latin typeface="Calibri"/>
                        </a:rPr>
                        <a:t>16</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46010510"/>
              </p:ext>
            </p:extLst>
          </p:nvPr>
        </p:nvGraphicFramePr>
        <p:xfrm>
          <a:off x="3818384" y="1511823"/>
          <a:ext cx="609600" cy="3264368"/>
        </p:xfrm>
        <a:graphic>
          <a:graphicData uri="http://schemas.openxmlformats.org/drawingml/2006/table">
            <a:tbl>
              <a:tblPr>
                <a:tableStyleId>{5C22544A-7EE6-4342-B048-85BDC9FD1C3A}</a:tableStyleId>
              </a:tblPr>
              <a:tblGrid>
                <a:gridCol w="609600"/>
              </a:tblGrid>
              <a:tr h="204023">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9525" marR="9525" marT="9525" marB="0" anchor="b"/>
                </a:tc>
              </a:tr>
              <a:tr h="204023">
                <a:tc>
                  <a:txBody>
                    <a:bodyPr/>
                    <a:lstStyle/>
                    <a:p>
                      <a:pPr algn="r" fontAlgn="b"/>
                      <a:r>
                        <a:rPr lang="en-US" sz="1100" u="none" strike="noStrike" dirty="0">
                          <a:effectLst/>
                        </a:rPr>
                        <a:t>15</a:t>
                      </a:r>
                      <a:endParaRPr lang="en-US" sz="1100" b="0" i="0" u="none" strike="noStrike" dirty="0">
                        <a:solidFill>
                          <a:srgbClr val="000000"/>
                        </a:solidFill>
                        <a:effectLst/>
                        <a:latin typeface="Calibri"/>
                      </a:endParaRPr>
                    </a:p>
                  </a:txBody>
                  <a:tcPr marL="9525" marR="9525" marT="9525" marB="0" anchor="b"/>
                </a:tc>
              </a:tr>
              <a:tr h="204023">
                <a:tc>
                  <a:txBody>
                    <a:bodyPr/>
                    <a:lstStyle/>
                    <a:p>
                      <a:pPr algn="r" fontAlgn="b"/>
                      <a:r>
                        <a:rPr lang="en-IE" sz="1100" b="0" i="0" u="none" strike="noStrike" dirty="0" smtClean="0">
                          <a:solidFill>
                            <a:srgbClr val="000000"/>
                          </a:solidFill>
                          <a:effectLst/>
                          <a:latin typeface="Calibri"/>
                        </a:rPr>
                        <a:t>16</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788399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Male v Female Discussion</a:t>
            </a:r>
            <a:endParaRPr lang="en-US" dirty="0"/>
          </a:p>
        </p:txBody>
      </p:sp>
      <p:sp>
        <p:nvSpPr>
          <p:cNvPr id="3" name="Content Placeholder 2"/>
          <p:cNvSpPr>
            <a:spLocks noGrp="1"/>
          </p:cNvSpPr>
          <p:nvPr>
            <p:ph idx="1"/>
          </p:nvPr>
        </p:nvSpPr>
        <p:spPr/>
        <p:txBody>
          <a:bodyPr/>
          <a:lstStyle/>
          <a:p>
            <a:r>
              <a:rPr lang="en-IE" sz="2800" dirty="0" smtClean="0"/>
              <a:t>Lexicon largely similar between Male and Female. </a:t>
            </a:r>
          </a:p>
          <a:p>
            <a:r>
              <a:rPr lang="en-IE" sz="2800" dirty="0"/>
              <a:t>Avg. tweet frequency between M and F roughly the same; 4.03 (F) v 4.29 (M</a:t>
            </a:r>
            <a:r>
              <a:rPr lang="en-IE" sz="2800" dirty="0" smtClean="0"/>
              <a:t>)</a:t>
            </a:r>
          </a:p>
          <a:p>
            <a:r>
              <a:rPr lang="en-IE" sz="2800" dirty="0" smtClean="0"/>
              <a:t>Both datasets concerned with two threats to Kurdistan: Turkey and ISIS.</a:t>
            </a:r>
          </a:p>
          <a:p>
            <a:r>
              <a:rPr lang="en-IE" sz="2800" dirty="0" smtClean="0"/>
              <a:t>Erdogan </a:t>
            </a:r>
            <a:r>
              <a:rPr lang="en-IE" sz="2800" dirty="0"/>
              <a:t>is heavily criticised in the male dataset whereas the female dataset rarely mentions him.</a:t>
            </a:r>
            <a:endParaRPr lang="en-US" sz="2800"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3456579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External Links</a:t>
            </a:r>
            <a:endParaRPr lang="en-US" dirty="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21907703"/>
              </p:ext>
            </p:extLst>
          </p:nvPr>
        </p:nvGraphicFramePr>
        <p:xfrm>
          <a:off x="251520" y="1751647"/>
          <a:ext cx="2664297" cy="2973498"/>
        </p:xfrm>
        <a:graphic>
          <a:graphicData uri="http://schemas.openxmlformats.org/drawingml/2006/table">
            <a:tbl>
              <a:tblPr>
                <a:tableStyleId>{5C22544A-7EE6-4342-B048-85BDC9FD1C3A}</a:tableStyleId>
              </a:tblPr>
              <a:tblGrid>
                <a:gridCol w="1159888"/>
                <a:gridCol w="953175"/>
                <a:gridCol w="551234"/>
              </a:tblGrid>
              <a:tr h="6109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Unique Domains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Number of Links</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Traditional Media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dirty="0">
                          <a:effectLst/>
                        </a:rPr>
                        <a:t>New Media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497</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Social Media/Blogs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235</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Government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Academia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File Hosting/Sharing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57</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NGOs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2150980"/>
              </p:ext>
            </p:extLst>
          </p:nvPr>
        </p:nvGraphicFramePr>
        <p:xfrm>
          <a:off x="3275856" y="1751647"/>
          <a:ext cx="2517055" cy="2980789"/>
        </p:xfrm>
        <a:graphic>
          <a:graphicData uri="http://schemas.openxmlformats.org/drawingml/2006/table">
            <a:tbl>
              <a:tblPr>
                <a:tableStyleId>{5C22544A-7EE6-4342-B048-85BDC9FD1C3A}</a:tableStyleId>
              </a:tblPr>
              <a:tblGrid>
                <a:gridCol w="1095787"/>
                <a:gridCol w="900498"/>
                <a:gridCol w="520770"/>
              </a:tblGrid>
              <a:tr h="6109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Unique Domains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Number of Links</a:t>
                      </a:r>
                      <a:endParaRPr lang="en-US" sz="1100" b="0" i="0" u="none" strike="noStrike">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Traditional Media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14</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dirty="0">
                          <a:effectLst/>
                        </a:rPr>
                        <a:t>New Media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212</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Social Media/Blogs</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86</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Government</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Academia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2</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File Hosting/Sharing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4</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NGOs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0</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01445413"/>
              </p:ext>
            </p:extLst>
          </p:nvPr>
        </p:nvGraphicFramePr>
        <p:xfrm>
          <a:off x="6231409" y="1751647"/>
          <a:ext cx="2517055" cy="2980789"/>
        </p:xfrm>
        <a:graphic>
          <a:graphicData uri="http://schemas.openxmlformats.org/drawingml/2006/table">
            <a:tbl>
              <a:tblPr>
                <a:tableStyleId>{5C22544A-7EE6-4342-B048-85BDC9FD1C3A}</a:tableStyleId>
              </a:tblPr>
              <a:tblGrid>
                <a:gridCol w="1095787"/>
                <a:gridCol w="900498"/>
                <a:gridCol w="520770"/>
              </a:tblGrid>
              <a:tr h="6109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Unique Domains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Number of Links</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Traditional Media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26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58</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New Media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30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285</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Social Media/Blogs</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149</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Government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9</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Academia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10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15</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a:effectLst/>
                        </a:rPr>
                        <a:t>File Hosting/Sharing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53</a:t>
                      </a:r>
                      <a:endParaRPr lang="en-US" sz="1100" b="0" i="0" u="none" strike="noStrike" dirty="0">
                        <a:solidFill>
                          <a:srgbClr val="000000"/>
                        </a:solidFill>
                        <a:effectLst/>
                        <a:latin typeface="Calibri"/>
                      </a:endParaRPr>
                    </a:p>
                  </a:txBody>
                  <a:tcPr marL="9525" marR="9525" marT="9525" marB="0" anchor="b"/>
                </a:tc>
              </a:tr>
              <a:tr h="337514">
                <a:tc>
                  <a:txBody>
                    <a:bodyPr/>
                    <a:lstStyle/>
                    <a:p>
                      <a:pPr algn="l" fontAlgn="b"/>
                      <a:r>
                        <a:rPr lang="en-US" sz="1100" u="none" strike="noStrike" dirty="0">
                          <a:effectLst/>
                        </a:rPr>
                        <a:t>NGOs</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IE" sz="1100" b="0" i="0" u="none" strike="noStrike" dirty="0" smtClean="0">
                          <a:solidFill>
                            <a:schemeClr val="dk1"/>
                          </a:solidFill>
                          <a:effectLst/>
                          <a:latin typeface="+mn-lt"/>
                        </a:rPr>
                        <a:t>3</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683568" y="4849415"/>
            <a:ext cx="1800200" cy="307777"/>
          </a:xfrm>
          <a:prstGeom prst="rect">
            <a:avLst/>
          </a:prstGeom>
          <a:noFill/>
        </p:spPr>
        <p:txBody>
          <a:bodyPr wrap="square" rtlCol="0">
            <a:spAutoFit/>
          </a:bodyPr>
          <a:lstStyle/>
          <a:p>
            <a:pPr algn="ctr"/>
            <a:r>
              <a:rPr lang="en-IE" sz="1400" dirty="0" smtClean="0"/>
              <a:t>Combined (M+F)</a:t>
            </a:r>
            <a:endParaRPr lang="en-US" sz="1400" dirty="0"/>
          </a:p>
        </p:txBody>
      </p:sp>
      <p:sp>
        <p:nvSpPr>
          <p:cNvPr id="11" name="TextBox 10"/>
          <p:cNvSpPr txBox="1"/>
          <p:nvPr/>
        </p:nvSpPr>
        <p:spPr>
          <a:xfrm>
            <a:off x="3707904" y="4849415"/>
            <a:ext cx="1800200" cy="307777"/>
          </a:xfrm>
          <a:prstGeom prst="rect">
            <a:avLst/>
          </a:prstGeom>
          <a:noFill/>
        </p:spPr>
        <p:txBody>
          <a:bodyPr wrap="square" rtlCol="0">
            <a:spAutoFit/>
          </a:bodyPr>
          <a:lstStyle/>
          <a:p>
            <a:pPr algn="ctr"/>
            <a:r>
              <a:rPr lang="en-IE" sz="1400" dirty="0" smtClean="0"/>
              <a:t>Female</a:t>
            </a:r>
            <a:endParaRPr lang="en-US" sz="1400" dirty="0"/>
          </a:p>
        </p:txBody>
      </p:sp>
      <p:sp>
        <p:nvSpPr>
          <p:cNvPr id="12" name="TextBox 11"/>
          <p:cNvSpPr txBox="1"/>
          <p:nvPr/>
        </p:nvSpPr>
        <p:spPr>
          <a:xfrm>
            <a:off x="6588224" y="4849415"/>
            <a:ext cx="1800200" cy="307777"/>
          </a:xfrm>
          <a:prstGeom prst="rect">
            <a:avLst/>
          </a:prstGeom>
          <a:noFill/>
        </p:spPr>
        <p:txBody>
          <a:bodyPr wrap="square" rtlCol="0">
            <a:spAutoFit/>
          </a:bodyPr>
          <a:lstStyle/>
          <a:p>
            <a:pPr algn="ctr"/>
            <a:r>
              <a:rPr lang="en-IE" sz="1400" dirty="0"/>
              <a:t>M</a:t>
            </a:r>
            <a:r>
              <a:rPr lang="en-IE" sz="1400" dirty="0" smtClean="0"/>
              <a:t>ale</a:t>
            </a:r>
            <a:endParaRPr lang="en-US" sz="1400" dirty="0"/>
          </a:p>
        </p:txBody>
      </p:sp>
    </p:spTree>
    <p:extLst>
      <p:ext uri="{BB962C8B-B14F-4D97-AF65-F5344CB8AC3E}">
        <p14:creationId xmlns:p14="http://schemas.microsoft.com/office/powerpoint/2010/main" val="8048200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External Links Discussion</a:t>
            </a:r>
            <a:endParaRPr lang="en-US" dirty="0"/>
          </a:p>
        </p:txBody>
      </p:sp>
      <p:sp>
        <p:nvSpPr>
          <p:cNvPr id="3" name="Content Placeholder 2"/>
          <p:cNvSpPr>
            <a:spLocks noGrp="1"/>
          </p:cNvSpPr>
          <p:nvPr>
            <p:ph idx="1"/>
          </p:nvPr>
        </p:nvSpPr>
        <p:spPr/>
        <p:txBody>
          <a:bodyPr/>
          <a:lstStyle/>
          <a:p>
            <a:r>
              <a:rPr lang="en-IE" sz="2400" dirty="0" err="1" smtClean="0"/>
              <a:t>Outlinks</a:t>
            </a:r>
            <a:r>
              <a:rPr lang="en-IE" sz="2400" dirty="0" smtClean="0"/>
              <a:t> appeared in 892 of 2822 ‘gendered’ tweets (31%)</a:t>
            </a:r>
          </a:p>
          <a:p>
            <a:r>
              <a:rPr lang="en-IE" sz="2400" dirty="0" smtClean="0"/>
              <a:t>Female users used out links proportionately more often (37% v. 29%)</a:t>
            </a:r>
          </a:p>
          <a:p>
            <a:r>
              <a:rPr lang="en-IE" sz="2400" dirty="0" smtClean="0"/>
              <a:t>Overall </a:t>
            </a:r>
            <a:r>
              <a:rPr lang="en-IE" sz="2400" dirty="0" err="1" smtClean="0"/>
              <a:t>outlinks</a:t>
            </a:r>
            <a:r>
              <a:rPr lang="en-IE" sz="2400" dirty="0" smtClean="0"/>
              <a:t> to New Media websites accounted for 55% of links.</a:t>
            </a:r>
          </a:p>
          <a:p>
            <a:r>
              <a:rPr lang="en-IE" sz="2400" dirty="0" smtClean="0"/>
              <a:t>Social Media/blogs was the second most popular at 26%.</a:t>
            </a:r>
          </a:p>
          <a:p>
            <a:r>
              <a:rPr lang="en-IE" sz="2400" dirty="0" smtClean="0"/>
              <a:t>Traditional Media Outlets were third with 8%.</a:t>
            </a:r>
          </a:p>
          <a:p>
            <a:r>
              <a:rPr lang="en-IE" sz="2400" dirty="0" smtClean="0"/>
              <a:t>This ranking held across the male and female datasets.</a:t>
            </a:r>
          </a:p>
          <a:p>
            <a:pPr marL="0" indent="0">
              <a:buNone/>
            </a:pPr>
            <a:endParaRPr lang="en-IE" sz="2000" dirty="0" smtClean="0"/>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spTree>
    <p:extLst>
      <p:ext uri="{BB962C8B-B14F-4D97-AF65-F5344CB8AC3E}">
        <p14:creationId xmlns:p14="http://schemas.microsoft.com/office/powerpoint/2010/main" val="686519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Domains</a:t>
            </a:r>
            <a:endParaRPr lang="en-US" dirty="0"/>
          </a:p>
        </p:txBody>
      </p:sp>
      <p:sp>
        <p:nvSpPr>
          <p:cNvPr id="3" name="Content Placeholder 2"/>
          <p:cNvSpPr>
            <a:spLocks noGrp="1"/>
          </p:cNvSpPr>
          <p:nvPr>
            <p:ph idx="1"/>
          </p:nvPr>
        </p:nvSpPr>
        <p:spPr>
          <a:xfrm>
            <a:off x="457200" y="3861048"/>
            <a:ext cx="8229600" cy="2188915"/>
          </a:xfrm>
        </p:spPr>
        <p:txBody>
          <a:bodyPr/>
          <a:lstStyle/>
          <a:p>
            <a:r>
              <a:rPr lang="en-IE" sz="2000" dirty="0" smtClean="0"/>
              <a:t>Users linking to Social Media/Blogs and New Media websites linked to the same sites repeatedly.</a:t>
            </a:r>
          </a:p>
          <a:p>
            <a:r>
              <a:rPr lang="en-IE" sz="2000" dirty="0" smtClean="0"/>
              <a:t>Multilingual </a:t>
            </a:r>
            <a:r>
              <a:rPr lang="en-IE" sz="2000" dirty="0"/>
              <a:t>Kurdistan based New Media Outlets such as ANF News, Rudaw.net, and Kurdistan24 comprised the majority of New Media links. </a:t>
            </a:r>
            <a:endParaRPr lang="en-IE" sz="2000" dirty="0" smtClean="0"/>
          </a:p>
          <a:p>
            <a:r>
              <a:rPr lang="en-IE" sz="2000" dirty="0" smtClean="0"/>
              <a:t>Paper.li, a tool for collating articles and tweets into a virtual newspaper format, accounted for 76% of Social Media/blog links. </a:t>
            </a:r>
          </a:p>
        </p:txBody>
      </p:sp>
      <p:sp>
        <p:nvSpPr>
          <p:cNvPr id="4" name="Date Placeholder 3"/>
          <p:cNvSpPr>
            <a:spLocks noGrp="1"/>
          </p:cNvSpPr>
          <p:nvPr>
            <p:ph type="dt" sz="half" idx="10"/>
          </p:nvPr>
        </p:nvSpPr>
        <p:spPr/>
        <p:txBody>
          <a:bodyPr/>
          <a:lstStyle/>
          <a:p>
            <a:pPr>
              <a:defRPr/>
            </a:pPr>
            <a:fld id="{3478EDB5-DC80-0D44-956A-48E128E69619}" type="datetime1">
              <a:rPr lang="en-US" smtClean="0"/>
              <a:pPr>
                <a:defRPr/>
              </a:pPr>
              <a:t>23/02/17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30052496"/>
              </p:ext>
            </p:extLst>
          </p:nvPr>
        </p:nvGraphicFramePr>
        <p:xfrm>
          <a:off x="1691680" y="1879898"/>
          <a:ext cx="5544616" cy="1869927"/>
        </p:xfrm>
        <a:graphic>
          <a:graphicData uri="http://schemas.openxmlformats.org/drawingml/2006/table">
            <a:tbl>
              <a:tblPr>
                <a:tableStyleId>{69CF1AB2-1976-4502-BF36-3FF5EA218861}</a:tableStyleId>
              </a:tblPr>
              <a:tblGrid>
                <a:gridCol w="2016224"/>
                <a:gridCol w="1779706"/>
                <a:gridCol w="1748686"/>
              </a:tblGrid>
              <a:tr h="623309">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a:effectLst/>
                        </a:rPr>
                        <a:t>Unique Domains</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a:effectLst/>
                        </a:rPr>
                        <a:t>Number of Links</a:t>
                      </a:r>
                      <a:endParaRPr lang="en-US" sz="1800" b="0" i="0" u="none" strike="noStrike" dirty="0">
                        <a:solidFill>
                          <a:srgbClr val="000000"/>
                        </a:solidFill>
                        <a:effectLst/>
                        <a:latin typeface="Calibri"/>
                      </a:endParaRPr>
                    </a:p>
                  </a:txBody>
                  <a:tcPr marL="9525" marR="9525" marT="9525" marB="0" anchor="b"/>
                </a:tc>
              </a:tr>
              <a:tr h="623309">
                <a:tc>
                  <a:txBody>
                    <a:bodyPr/>
                    <a:lstStyle/>
                    <a:p>
                      <a:pPr algn="l" fontAlgn="b"/>
                      <a:r>
                        <a:rPr lang="en-US" sz="1800" u="none" strike="noStrike" dirty="0">
                          <a:effectLst/>
                        </a:rPr>
                        <a:t>New Media</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35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497</a:t>
                      </a:r>
                      <a:endParaRPr lang="en-US" sz="1800" b="0" i="0" u="none" strike="noStrike" dirty="0">
                        <a:solidFill>
                          <a:srgbClr val="000000"/>
                        </a:solidFill>
                        <a:effectLst/>
                        <a:latin typeface="Calibri"/>
                      </a:endParaRPr>
                    </a:p>
                  </a:txBody>
                  <a:tcPr marL="9525" marR="9525" marT="9525" marB="0" anchor="b"/>
                </a:tc>
              </a:tr>
              <a:tr h="623309">
                <a:tc>
                  <a:txBody>
                    <a:bodyPr/>
                    <a:lstStyle/>
                    <a:p>
                      <a:pPr algn="l" fontAlgn="b"/>
                      <a:r>
                        <a:rPr lang="en-US" sz="1800" u="none" strike="noStrike" dirty="0">
                          <a:effectLst/>
                        </a:rPr>
                        <a:t>Social Media/Blogs</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22</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235</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48986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23627</TotalTime>
  <Words>1142</Words>
  <Application>Microsoft Macintosh PowerPoint</Application>
  <PresentationFormat>On-screen Show (4:3)</PresentationFormat>
  <Paragraphs>306</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#twitterkurds</vt:lpstr>
      <vt:lpstr>Objectives</vt:lpstr>
      <vt:lpstr>#twitterkurds</vt:lpstr>
      <vt:lpstr>Gendering User Profiles</vt:lpstr>
      <vt:lpstr>Lexicon: Male v. Female</vt:lpstr>
      <vt:lpstr>Male v Female Discussion</vt:lpstr>
      <vt:lpstr>External Links</vt:lpstr>
      <vt:lpstr>External Links Discussion</vt:lpstr>
      <vt:lpstr>Domains</vt:lpstr>
      <vt:lpstr>Top Male Sites Descriptions</vt:lpstr>
      <vt:lpstr>Top Female Sites Descriptions</vt:lpstr>
      <vt:lpstr>Most Active Users M v F (tweets)</vt:lpstr>
      <vt:lpstr>Pinned Tweets of Most Active Users</vt:lpstr>
      <vt:lpstr>Non Kurds using #twitterkurds</vt:lpstr>
      <vt:lpstr>PowerPoint Presentation</vt:lpstr>
      <vt:lpstr>PowerPoint Presentation</vt:lpstr>
      <vt:lpstr>Next Steps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DCU</dc:creator>
  <cp:lastModifiedBy>Lisa</cp:lastModifiedBy>
  <cp:revision>116</cp:revision>
  <dcterms:created xsi:type="dcterms:W3CDTF">2014-02-15T08:17:39Z</dcterms:created>
  <dcterms:modified xsi:type="dcterms:W3CDTF">2017-02-23T14:56:02Z</dcterms:modified>
</cp:coreProperties>
</file>