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9"/>
  </p:notesMasterIdLst>
  <p:sldIdLst>
    <p:sldId id="256" r:id="rId3"/>
    <p:sldId id="258"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p:restoredTop sz="95525"/>
  </p:normalViewPr>
  <p:slideViewPr>
    <p:cSldViewPr snapToGrid="0" snapToObjects="1">
      <p:cViewPr varScale="1">
        <p:scale>
          <a:sx n="112" d="100"/>
          <a:sy n="112" d="100"/>
        </p:scale>
        <p:origin x="1248" y="19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36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0F36F-9C73-894C-B132-322181E9D4F7}" type="datetimeFigureOut">
              <a:rPr lang="en-US" smtClean="0"/>
              <a:t>6/22/16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8B85E-CD0B-C845-8F35-76D571040395}" type="slidenum">
              <a:rPr lang="en-US" smtClean="0"/>
              <a:t>‹#›</a:t>
            </a:fld>
            <a:endParaRPr lang="en-US"/>
          </a:p>
        </p:txBody>
      </p:sp>
    </p:spTree>
    <p:extLst>
      <p:ext uri="{BB962C8B-B14F-4D97-AF65-F5344CB8AC3E}">
        <p14:creationId xmlns:p14="http://schemas.microsoft.com/office/powerpoint/2010/main" val="695737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E8B85E-CD0B-C845-8F35-76D571040395}" type="slidenum">
              <a:rPr lang="en-US" smtClean="0"/>
              <a:t>1</a:t>
            </a:fld>
            <a:endParaRPr lang="en-US"/>
          </a:p>
        </p:txBody>
      </p:sp>
    </p:spTree>
    <p:extLst>
      <p:ext uri="{BB962C8B-B14F-4D97-AF65-F5344CB8AC3E}">
        <p14:creationId xmlns:p14="http://schemas.microsoft.com/office/powerpoint/2010/main" val="346962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E8B85E-CD0B-C845-8F35-76D571040395}" type="slidenum">
              <a:rPr lang="en-US" smtClean="0"/>
              <a:t>2</a:t>
            </a:fld>
            <a:endParaRPr lang="en-US"/>
          </a:p>
        </p:txBody>
      </p:sp>
    </p:spTree>
    <p:extLst>
      <p:ext uri="{BB962C8B-B14F-4D97-AF65-F5344CB8AC3E}">
        <p14:creationId xmlns:p14="http://schemas.microsoft.com/office/powerpoint/2010/main" val="400554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a:ln/>
        </p:spPr>
      </p:sp>
      <p:sp>
        <p:nvSpPr>
          <p:cNvPr id="57347" name="Text Box 2"/>
          <p:cNvSpPr txBox="1">
            <a:spLocks noGrp="1" noChangeArrowheads="1"/>
          </p:cNvSpPr>
          <p:nvPr>
            <p:ph type="body" idx="1"/>
          </p:nvPr>
        </p:nvSpPr>
        <p:spPr>
          <a:xfrm>
            <a:off x="503238" y="4316413"/>
            <a:ext cx="5856287" cy="4060825"/>
          </a:xfrm>
          <a:noFill/>
          <a:extLst>
            <a:ext uri="{FAA26D3D-D897-4be2-8F04-BA451C77F1D7}">
              <ma14:placeholderFlag xmlns:ma14="http://schemas.microsoft.com/office/mac/drawingml/2011/main" val="1"/>
            </a:ext>
          </a:extLst>
        </p:spPr>
        <p:txBody>
          <a:bodyPr wrap="none" anchor="ctr"/>
          <a:lstStyle/>
          <a:p>
            <a:endParaRPr lang="en-US"/>
          </a:p>
        </p:txBody>
      </p:sp>
    </p:spTree>
    <p:extLst>
      <p:ext uri="{BB962C8B-B14F-4D97-AF65-F5344CB8AC3E}">
        <p14:creationId xmlns:p14="http://schemas.microsoft.com/office/powerpoint/2010/main" val="162077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a:ln/>
        </p:spPr>
      </p:sp>
      <p:sp>
        <p:nvSpPr>
          <p:cNvPr id="57347" name="Text Box 2"/>
          <p:cNvSpPr txBox="1">
            <a:spLocks noGrp="1" noChangeArrowheads="1"/>
          </p:cNvSpPr>
          <p:nvPr>
            <p:ph type="body" idx="1"/>
          </p:nvPr>
        </p:nvSpPr>
        <p:spPr>
          <a:xfrm>
            <a:off x="503238" y="4316413"/>
            <a:ext cx="5856287" cy="4060825"/>
          </a:xfrm>
          <a:noFill/>
          <a:extLst>
            <a:ext uri="{FAA26D3D-D897-4be2-8F04-BA451C77F1D7}">
              <ma14:placeholderFlag xmlns:ma14="http://schemas.microsoft.com/office/mac/drawingml/2011/main" val="1"/>
            </a:ext>
          </a:extLst>
        </p:spPr>
        <p:txBody>
          <a:bodyPr wrap="none" anchor="ctr"/>
          <a:lstStyle/>
          <a:p>
            <a:endParaRPr lang="en-US"/>
          </a:p>
        </p:txBody>
      </p:sp>
    </p:spTree>
    <p:extLst>
      <p:ext uri="{BB962C8B-B14F-4D97-AF65-F5344CB8AC3E}">
        <p14:creationId xmlns:p14="http://schemas.microsoft.com/office/powerpoint/2010/main" val="175903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a:ln/>
        </p:spPr>
      </p:sp>
      <p:sp>
        <p:nvSpPr>
          <p:cNvPr id="57347" name="Text Box 2"/>
          <p:cNvSpPr txBox="1">
            <a:spLocks noGrp="1" noChangeArrowheads="1"/>
          </p:cNvSpPr>
          <p:nvPr>
            <p:ph type="body" idx="1"/>
          </p:nvPr>
        </p:nvSpPr>
        <p:spPr>
          <a:xfrm>
            <a:off x="503238" y="4316413"/>
            <a:ext cx="5856287" cy="4060825"/>
          </a:xfrm>
          <a:noFill/>
          <a:extLst>
            <a:ext uri="{FAA26D3D-D897-4be2-8F04-BA451C77F1D7}">
              <ma14:placeholderFlag xmlns:ma14="http://schemas.microsoft.com/office/mac/drawingml/2011/main" val="1"/>
            </a:ext>
          </a:extLst>
        </p:spPr>
        <p:txBody>
          <a:bodyPr wrap="none" anchor="ctr"/>
          <a:lstStyle/>
          <a:p>
            <a:endParaRPr lang="en-US"/>
          </a:p>
        </p:txBody>
      </p:sp>
    </p:spTree>
    <p:extLst>
      <p:ext uri="{BB962C8B-B14F-4D97-AF65-F5344CB8AC3E}">
        <p14:creationId xmlns:p14="http://schemas.microsoft.com/office/powerpoint/2010/main" val="21105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a:ln/>
        </p:spPr>
      </p:sp>
      <p:sp>
        <p:nvSpPr>
          <p:cNvPr id="57347" name="Text Box 2"/>
          <p:cNvSpPr txBox="1">
            <a:spLocks noGrp="1" noChangeArrowheads="1"/>
          </p:cNvSpPr>
          <p:nvPr>
            <p:ph type="body" idx="1"/>
          </p:nvPr>
        </p:nvSpPr>
        <p:spPr>
          <a:xfrm>
            <a:off x="503238" y="4316413"/>
            <a:ext cx="5856287" cy="4060825"/>
          </a:xfrm>
          <a:noFill/>
          <a:extLst>
            <a:ext uri="{FAA26D3D-D897-4be2-8F04-BA451C77F1D7}">
              <ma14:placeholderFlag xmlns:ma14="http://schemas.microsoft.com/office/mac/drawingml/2011/main" val="1"/>
            </a:ext>
          </a:extLst>
        </p:spPr>
        <p:txBody>
          <a:bodyPr wrap="none" anchor="ctr"/>
          <a:lstStyle/>
          <a:p>
            <a:endParaRPr lang="en-US"/>
          </a:p>
        </p:txBody>
      </p:sp>
    </p:spTree>
    <p:extLst>
      <p:ext uri="{BB962C8B-B14F-4D97-AF65-F5344CB8AC3E}">
        <p14:creationId xmlns:p14="http://schemas.microsoft.com/office/powerpoint/2010/main" val="166647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8B85E-CD0B-C845-8F35-76D571040395}" type="slidenum">
              <a:rPr lang="en-US" smtClean="0"/>
              <a:t>56</a:t>
            </a:fld>
            <a:endParaRPr lang="en-US"/>
          </a:p>
        </p:txBody>
      </p:sp>
    </p:spTree>
    <p:extLst>
      <p:ext uri="{BB962C8B-B14F-4D97-AF65-F5344CB8AC3E}">
        <p14:creationId xmlns:p14="http://schemas.microsoft.com/office/powerpoint/2010/main" val="187257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7C231-4071-A442-B437-094872181C6D}"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7655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7C231-4071-A442-B437-094872181C6D}"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321038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7C231-4071-A442-B437-094872181C6D}"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209995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nb-NO"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nb-NO" smtClean="0"/>
              <a:t>Click to edit Master subtitle style</a:t>
            </a:r>
            <a:endParaRPr lang="en-US" dirty="0"/>
          </a:p>
        </p:txBody>
      </p:sp>
    </p:spTree>
    <p:extLst>
      <p:ext uri="{BB962C8B-B14F-4D97-AF65-F5344CB8AC3E}">
        <p14:creationId xmlns:p14="http://schemas.microsoft.com/office/powerpoint/2010/main" val="180138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extLst>
      <p:ext uri="{BB962C8B-B14F-4D97-AF65-F5344CB8AC3E}">
        <p14:creationId xmlns:p14="http://schemas.microsoft.com/office/powerpoint/2010/main" val="32891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Tree>
    <p:extLst>
      <p:ext uri="{BB962C8B-B14F-4D97-AF65-F5344CB8AC3E}">
        <p14:creationId xmlns:p14="http://schemas.microsoft.com/office/powerpoint/2010/main" val="193908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extLst>
      <p:ext uri="{BB962C8B-B14F-4D97-AF65-F5344CB8AC3E}">
        <p14:creationId xmlns:p14="http://schemas.microsoft.com/office/powerpoint/2010/main" val="4275890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extLst>
      <p:ext uri="{BB962C8B-B14F-4D97-AF65-F5344CB8AC3E}">
        <p14:creationId xmlns:p14="http://schemas.microsoft.com/office/powerpoint/2010/main" val="311294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Tree>
    <p:extLst>
      <p:ext uri="{BB962C8B-B14F-4D97-AF65-F5344CB8AC3E}">
        <p14:creationId xmlns:p14="http://schemas.microsoft.com/office/powerpoint/2010/main" val="2510924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026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extLst>
      <p:ext uri="{BB962C8B-B14F-4D97-AF65-F5344CB8AC3E}">
        <p14:creationId xmlns:p14="http://schemas.microsoft.com/office/powerpoint/2010/main" val="172853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7C231-4071-A442-B437-094872181C6D}"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761017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extLst>
      <p:ext uri="{BB962C8B-B14F-4D97-AF65-F5344CB8AC3E}">
        <p14:creationId xmlns:p14="http://schemas.microsoft.com/office/powerpoint/2010/main" val="3576464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extLst>
      <p:ext uri="{BB962C8B-B14F-4D97-AF65-F5344CB8AC3E}">
        <p14:creationId xmlns:p14="http://schemas.microsoft.com/office/powerpoint/2010/main" val="482432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extLst>
      <p:ext uri="{BB962C8B-B14F-4D97-AF65-F5344CB8AC3E}">
        <p14:creationId xmlns:p14="http://schemas.microsoft.com/office/powerpoint/2010/main" val="36666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da-DK" smtClean="0"/>
              <a:t>Click to edit Master title style</a:t>
            </a:r>
            <a:endParaRPr lang="en-US"/>
          </a:p>
        </p:txBody>
      </p:sp>
    </p:spTree>
    <p:extLst>
      <p:ext uri="{BB962C8B-B14F-4D97-AF65-F5344CB8AC3E}">
        <p14:creationId xmlns:p14="http://schemas.microsoft.com/office/powerpoint/2010/main" val="42143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7C231-4071-A442-B437-094872181C6D}"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264533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7C231-4071-A442-B437-094872181C6D}"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205978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7C231-4071-A442-B437-094872181C6D}" type="datetimeFigureOut">
              <a:rPr lang="en-US" smtClean="0"/>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73530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7C231-4071-A442-B437-094872181C6D}" type="datetimeFigureOut">
              <a:rPr lang="en-US" smtClean="0"/>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222107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7C231-4071-A442-B437-094872181C6D}" type="datetimeFigureOut">
              <a:rPr lang="en-US" smtClean="0"/>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160680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7C231-4071-A442-B437-094872181C6D}"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183297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7C231-4071-A442-B437-094872181C6D}"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BBBA-4FFB-A04C-A563-7C65C771665D}" type="slidenum">
              <a:rPr lang="en-US" smtClean="0"/>
              <a:t>‹#›</a:t>
            </a:fld>
            <a:endParaRPr lang="en-US"/>
          </a:p>
        </p:txBody>
      </p:sp>
    </p:spTree>
    <p:extLst>
      <p:ext uri="{BB962C8B-B14F-4D97-AF65-F5344CB8AC3E}">
        <p14:creationId xmlns:p14="http://schemas.microsoft.com/office/powerpoint/2010/main" val="625769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7C231-4071-A442-B437-094872181C6D}" type="datetimeFigureOut">
              <a:rPr lang="en-US" smtClean="0"/>
              <a:t>6/22/16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CBBBA-4FFB-A04C-A563-7C65C771665D}" type="slidenum">
              <a:rPr lang="en-US" smtClean="0"/>
              <a:t>‹#›</a:t>
            </a:fld>
            <a:endParaRPr lang="en-US"/>
          </a:p>
        </p:txBody>
      </p:sp>
    </p:spTree>
    <p:extLst>
      <p:ext uri="{BB962C8B-B14F-4D97-AF65-F5344CB8AC3E}">
        <p14:creationId xmlns:p14="http://schemas.microsoft.com/office/powerpoint/2010/main" val="336760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914400" eaLnBrk="0" fontAlgn="base" hangingPunct="0">
              <a:spcBef>
                <a:spcPct val="0"/>
              </a:spcBef>
              <a:spcAft>
                <a:spcPct val="0"/>
              </a:spcAft>
              <a:defRPr/>
            </a:pPr>
            <a:endParaRPr lang="nb-NO">
              <a:solidFill>
                <a:srgbClr val="000000">
                  <a:tint val="75000"/>
                </a:srgbClr>
              </a:solidFill>
              <a:latin typeface="Arial" charset="0"/>
              <a:ea typeface="ヒラギノ角ゴ Pro W3" charset="-128"/>
              <a:cs typeface="ヒラギノ角ゴ Pro W3" charset="-128"/>
            </a:endParaRP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914400" eaLnBrk="0" fontAlgn="base" hangingPunct="0">
              <a:spcBef>
                <a:spcPct val="0"/>
              </a:spcBef>
              <a:spcAft>
                <a:spcPct val="0"/>
              </a:spcAft>
              <a:defRPr/>
            </a:pPr>
            <a:fld id="{3E126BC7-DECE-274A-B2C6-AB4C21D69240}" type="slidenum">
              <a:rPr lang="nb-NO">
                <a:solidFill>
                  <a:srgbClr val="000000">
                    <a:tint val="75000"/>
                  </a:srgbClr>
                </a:solidFill>
                <a:latin typeface="Arial" charset="0"/>
                <a:ea typeface="ヒラギノ角ゴ Pro W3" charset="-128"/>
                <a:cs typeface="ヒラギノ角ゴ Pro W3" charset="-128"/>
              </a:rPr>
              <a:pPr defTabSz="914400" eaLnBrk="0" fontAlgn="base" hangingPunct="0">
                <a:spcBef>
                  <a:spcPct val="0"/>
                </a:spcBef>
                <a:spcAft>
                  <a:spcPct val="0"/>
                </a:spcAft>
                <a:defRPr/>
              </a:pPr>
              <a:t>‹#›</a:t>
            </a:fld>
            <a:endParaRPr lang="nb-NO" dirty="0">
              <a:solidFill>
                <a:srgbClr val="000000">
                  <a:tint val="75000"/>
                </a:srgbClr>
              </a:solidFill>
              <a:latin typeface="Arial" charset="0"/>
              <a:ea typeface="ヒラギノ角ゴ Pro W3" charset="-128"/>
              <a:cs typeface="ヒラギノ角ゴ Pro W3" charset="-128"/>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914400" eaLnBrk="0" fontAlgn="base" hangingPunct="0">
              <a:spcBef>
                <a:spcPct val="0"/>
              </a:spcBef>
              <a:spcAft>
                <a:spcPct val="0"/>
              </a:spcAft>
              <a:defRPr/>
            </a:pPr>
            <a:fld id="{2971E88A-8BB4-0345-A3B1-03F4F601A6BE}" type="datetime1">
              <a:rPr lang="nb-NO">
                <a:solidFill>
                  <a:srgbClr val="000000">
                    <a:tint val="75000"/>
                  </a:srgbClr>
                </a:solidFill>
                <a:latin typeface="Arial" charset="0"/>
                <a:ea typeface="ヒラギノ角ゴ Pro W3" charset="-128"/>
                <a:cs typeface="ヒラギノ角ゴ Pro W3" charset="-128"/>
              </a:rPr>
              <a:pPr defTabSz="914400" eaLnBrk="0" fontAlgn="base" hangingPunct="0">
                <a:spcBef>
                  <a:spcPct val="0"/>
                </a:spcBef>
                <a:spcAft>
                  <a:spcPct val="0"/>
                </a:spcAft>
                <a:defRPr/>
              </a:pPr>
              <a:t>22.06.2016</a:t>
            </a:fld>
            <a:endParaRPr lang="nb-NO" dirty="0">
              <a:solidFill>
                <a:srgbClr val="000000">
                  <a:tint val="75000"/>
                </a:srgbClr>
              </a:solidFill>
              <a:latin typeface="Arial" charset="0"/>
              <a:ea typeface="ヒラギノ角ゴ Pro W3" charset="-128"/>
              <a:cs typeface="ヒラギノ角ゴ Pro W3" charset="-128"/>
            </a:endParaRPr>
          </a:p>
        </p:txBody>
      </p:sp>
      <p:pic>
        <p:nvPicPr>
          <p:cNvPr id="1031" name="Picture 10" descr="HF_IMK_A_ENG.png"/>
          <p:cNvPicPr>
            <a:picLocks noChangeAspect="1"/>
          </p:cNvPicPr>
          <p:nvPr userDrawn="1"/>
        </p:nvPicPr>
        <p:blipFill>
          <a:blip r:embed="rId14"/>
          <a:srcRect/>
          <a:stretch>
            <a:fillRect/>
          </a:stretch>
        </p:blipFill>
        <p:spPr bwMode="auto">
          <a:xfrm>
            <a:off x="304800" y="228600"/>
            <a:ext cx="4595813" cy="379413"/>
          </a:xfrm>
          <a:prstGeom prst="rect">
            <a:avLst/>
          </a:prstGeom>
          <a:noFill/>
          <a:ln w="9525">
            <a:noFill/>
            <a:miter lim="800000"/>
            <a:headEnd/>
            <a:tailEnd/>
          </a:ln>
        </p:spPr>
      </p:pic>
    </p:spTree>
    <p:extLst>
      <p:ext uri="{BB962C8B-B14F-4D97-AF65-F5344CB8AC3E}">
        <p14:creationId xmlns:p14="http://schemas.microsoft.com/office/powerpoint/2010/main" val="2175968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f"/><Relationship Id="rId3" Type="http://schemas.openxmlformats.org/officeDocument/2006/relationships/image" Target="../media/image6.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 Id="rId3" Type="http://schemas.openxmlformats.org/officeDocument/2006/relationships/image" Target="../media/image8.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opentech.fun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477" y="1212843"/>
            <a:ext cx="7874723" cy="2387608"/>
          </a:xfrm>
        </p:spPr>
        <p:txBody>
          <a:bodyPr>
            <a:normAutofit fontScale="90000"/>
          </a:bodyPr>
          <a:lstStyle/>
          <a:p>
            <a:r>
              <a:rPr lang="en-US" dirty="0" smtClean="0"/>
              <a:t>New Methodological, Ethical, and Regulatory Considerations in Internet, Social Media, </a:t>
            </a:r>
            <a:br>
              <a:rPr lang="en-US" dirty="0" smtClean="0"/>
            </a:br>
            <a:r>
              <a:rPr lang="en-US" dirty="0" smtClean="0"/>
              <a:t>and Big Data Research</a:t>
            </a:r>
            <a:endParaRPr lang="en-US" dirty="0"/>
          </a:p>
        </p:txBody>
      </p:sp>
      <p:sp>
        <p:nvSpPr>
          <p:cNvPr id="3" name="Subtitle 2"/>
          <p:cNvSpPr>
            <a:spLocks noGrp="1"/>
          </p:cNvSpPr>
          <p:nvPr>
            <p:ph type="subTitle" idx="1"/>
          </p:nvPr>
        </p:nvSpPr>
        <p:spPr/>
        <p:txBody>
          <a:bodyPr>
            <a:normAutofit fontScale="70000" lnSpcReduction="20000"/>
          </a:bodyPr>
          <a:lstStyle/>
          <a:p>
            <a:r>
              <a:rPr lang="en-US" sz="3700" dirty="0" smtClean="0">
                <a:solidFill>
                  <a:schemeClr val="tx1"/>
                </a:solidFill>
              </a:rPr>
              <a:t>Charles </a:t>
            </a:r>
            <a:r>
              <a:rPr lang="en-US" sz="3700" dirty="0" err="1" smtClean="0">
                <a:solidFill>
                  <a:schemeClr val="tx1"/>
                </a:solidFill>
              </a:rPr>
              <a:t>Ess</a:t>
            </a:r>
            <a:endParaRPr lang="en-US" sz="3700" dirty="0" smtClean="0">
              <a:solidFill>
                <a:schemeClr val="tx1"/>
              </a:solidFill>
            </a:endParaRPr>
          </a:p>
          <a:p>
            <a:r>
              <a:rPr lang="en-US" sz="3700" dirty="0">
                <a:solidFill>
                  <a:schemeClr val="tx1"/>
                </a:solidFill>
              </a:rPr>
              <a:t>Dr. Charles </a:t>
            </a:r>
            <a:r>
              <a:rPr lang="en-US" sz="3700" dirty="0" err="1">
                <a:solidFill>
                  <a:schemeClr val="tx1"/>
                </a:solidFill>
              </a:rPr>
              <a:t>Ess</a:t>
            </a:r>
            <a:endParaRPr lang="en-US" sz="3700" dirty="0">
              <a:solidFill>
                <a:schemeClr val="tx1"/>
              </a:solidFill>
            </a:endParaRPr>
          </a:p>
          <a:p>
            <a:r>
              <a:rPr lang="en-US" sz="3700" dirty="0">
                <a:solidFill>
                  <a:schemeClr val="tx1"/>
                </a:solidFill>
              </a:rPr>
              <a:t>IMK, </a:t>
            </a:r>
            <a:r>
              <a:rPr lang="en-US" sz="3700" dirty="0" err="1">
                <a:solidFill>
                  <a:schemeClr val="tx1"/>
                </a:solidFill>
              </a:rPr>
              <a:t>UiO</a:t>
            </a:r>
            <a:endParaRPr lang="en-US" sz="3700" dirty="0">
              <a:solidFill>
                <a:schemeClr val="tx1"/>
              </a:solidFill>
            </a:endParaRPr>
          </a:p>
          <a:p>
            <a:r>
              <a:rPr lang="en-US" sz="3700" dirty="0">
                <a:solidFill>
                  <a:schemeClr val="tx1"/>
                </a:solidFill>
              </a:rPr>
              <a:t>&lt;</a:t>
            </a:r>
            <a:r>
              <a:rPr lang="en-US" sz="3700" dirty="0" err="1">
                <a:solidFill>
                  <a:schemeClr val="tx1"/>
                </a:solidFill>
              </a:rPr>
              <a:t>charles.ess@media.uio.no</a:t>
            </a:r>
            <a:r>
              <a:rPr lang="en-US" sz="3700" dirty="0">
                <a:solidFill>
                  <a:schemeClr val="tx1"/>
                </a:solidFill>
              </a:rPr>
              <a:t>&gt;</a:t>
            </a:r>
          </a:p>
          <a:p>
            <a:endParaRPr lang="en-US" dirty="0" smtClean="0">
              <a:solidFill>
                <a:srgbClr val="000000"/>
              </a:solidFill>
            </a:endParaRPr>
          </a:p>
        </p:txBody>
      </p:sp>
    </p:spTree>
    <p:extLst>
      <p:ext uri="{BB962C8B-B14F-4D97-AF65-F5344CB8AC3E}">
        <p14:creationId xmlns:p14="http://schemas.microsoft.com/office/powerpoint/2010/main" val="1380179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9552" y="1410072"/>
            <a:ext cx="8352928" cy="4971256"/>
          </a:xfrm>
        </p:spPr>
        <p:txBody>
          <a:bodyPr/>
          <a:lstStyle/>
          <a:p>
            <a:pPr marL="0" indent="0">
              <a:buNone/>
            </a:pPr>
            <a:r>
              <a:rPr lang="en-US" sz="2200" b="1" dirty="0" smtClean="0">
                <a:sym typeface="Wingdings"/>
              </a:rPr>
              <a:t>reflective</a:t>
            </a:r>
            <a:r>
              <a:rPr lang="en-US" sz="2200" dirty="0">
                <a:sym typeface="Wingdings"/>
              </a:rPr>
              <a:t>, “bottom-up // top-down” ethical judgments that require us </a:t>
            </a:r>
            <a:r>
              <a:rPr lang="en-US" sz="2200" u="sng" dirty="0">
                <a:sym typeface="Wingdings"/>
              </a:rPr>
              <a:t>first</a:t>
            </a:r>
            <a:r>
              <a:rPr lang="en-US" sz="2200" dirty="0">
                <a:sym typeface="Wingdings"/>
              </a:rPr>
              <a:t> to discern</a:t>
            </a:r>
            <a:br>
              <a:rPr lang="en-US" sz="2200" dirty="0">
                <a:sym typeface="Wingdings"/>
              </a:rPr>
            </a:br>
            <a:r>
              <a:rPr lang="en-US" sz="2200" dirty="0">
                <a:sym typeface="Wingdings"/>
              </a:rPr>
              <a:t>(from the “bottom-up”) within a given, specific, fine-grained, and </a:t>
            </a:r>
            <a:r>
              <a:rPr lang="en-US" sz="2200" i="1" dirty="0">
                <a:sym typeface="Wingdings"/>
              </a:rPr>
              <a:t>incomplete</a:t>
            </a:r>
            <a:r>
              <a:rPr lang="en-US" sz="2200" dirty="0">
                <a:sym typeface="Wingdings"/>
              </a:rPr>
              <a:t> context of actors, relationships, and possible choices  what </a:t>
            </a:r>
            <a:r>
              <a:rPr lang="en-US" sz="2200" u="sng" dirty="0">
                <a:sym typeface="Wingdings"/>
              </a:rPr>
              <a:t>general</a:t>
            </a:r>
            <a:r>
              <a:rPr lang="en-US" sz="2200" dirty="0">
                <a:sym typeface="Wingdings"/>
              </a:rPr>
              <a:t> ethical principles, norms, practices apply</a:t>
            </a:r>
            <a:r>
              <a:rPr lang="en-US" sz="2200" dirty="0" smtClean="0">
                <a:sym typeface="Wingdings"/>
              </a:rPr>
              <a:t>?</a:t>
            </a:r>
          </a:p>
          <a:p>
            <a:pPr marL="0" indent="0">
              <a:buNone/>
            </a:pPr>
            <a:r>
              <a:rPr lang="en-US" sz="2200" dirty="0"/>
              <a:t>An example … accept / decline a new academic position?</a:t>
            </a:r>
          </a:p>
          <a:p>
            <a:pPr marL="0" indent="0">
              <a:buNone/>
            </a:pPr>
            <a:endParaRPr lang="en-US" sz="2200" dirty="0"/>
          </a:p>
          <a:p>
            <a:pPr marL="0" indent="0">
              <a:buNone/>
            </a:pPr>
            <a:r>
              <a:rPr lang="en-US" sz="2200" dirty="0"/>
              <a:t>Context / factors in play …</a:t>
            </a:r>
          </a:p>
          <a:p>
            <a:pPr marL="0" indent="0">
              <a:buNone/>
            </a:pPr>
            <a:endParaRPr lang="en-US" sz="2200" b="1" dirty="0"/>
          </a:p>
        </p:txBody>
      </p:sp>
      <p:graphicFrame>
        <p:nvGraphicFramePr>
          <p:cNvPr id="6" name="Table 5"/>
          <p:cNvGraphicFramePr>
            <a:graphicFrameLocks noGrp="1"/>
          </p:cNvGraphicFramePr>
          <p:nvPr>
            <p:extLst>
              <p:ext uri="{D42A27DB-BD31-4B8C-83A1-F6EECF244321}">
                <p14:modId xmlns:p14="http://schemas.microsoft.com/office/powerpoint/2010/main" val="3064956654"/>
              </p:ext>
            </p:extLst>
          </p:nvPr>
        </p:nvGraphicFramePr>
        <p:xfrm>
          <a:off x="629026" y="4581128"/>
          <a:ext cx="8229600" cy="2108199"/>
        </p:xfrm>
        <a:graphic>
          <a:graphicData uri="http://schemas.openxmlformats.org/drawingml/2006/table">
            <a:tbl>
              <a:tblPr firstRow="1" bandRow="1"/>
              <a:tblGrid>
                <a:gridCol w="4114800"/>
                <a:gridCol w="4114800"/>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smtClean="0"/>
                        <a:t>Attractors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smtClean="0"/>
                        <a:t>Drawbacks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73050" indent="-273050"/>
                      <a:r>
                        <a:rPr lang="en-US" dirty="0" smtClean="0"/>
                        <a:t>Better salary</a:t>
                      </a:r>
                    </a:p>
                    <a:p>
                      <a:pPr marL="273050" indent="-273050"/>
                      <a:r>
                        <a:rPr lang="en-US" dirty="0" smtClean="0"/>
                        <a:t>desirable location</a:t>
                      </a:r>
                    </a:p>
                    <a:p>
                      <a:pPr marL="273050" indent="-273050"/>
                      <a:r>
                        <a:rPr lang="en-US" dirty="0" smtClean="0"/>
                        <a:t>new research / teaching / publication opportunities</a:t>
                      </a:r>
                    </a:p>
                    <a:p>
                      <a:pPr marL="273050" indent="-273050"/>
                      <a:r>
                        <a:rPr lang="en-US" dirty="0" smtClean="0"/>
                        <a:t>…</a:t>
                      </a:r>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73050" indent="-273050"/>
                      <a:r>
                        <a:rPr lang="en-US" dirty="0" smtClean="0"/>
                        <a:t>challenges of new position - including,</a:t>
                      </a:r>
                      <a:r>
                        <a:rPr lang="en-US" baseline="0" dirty="0" smtClean="0"/>
                        <a:t> e.g., new language</a:t>
                      </a:r>
                      <a:endParaRPr lang="en-US" dirty="0" smtClean="0"/>
                    </a:p>
                    <a:p>
                      <a:pPr marL="273050" indent="-273050"/>
                      <a:r>
                        <a:rPr lang="en-US" dirty="0" smtClean="0"/>
                        <a:t>costs of moving</a:t>
                      </a:r>
                    </a:p>
                    <a:p>
                      <a:pPr marL="273050" indent="-273050"/>
                      <a:r>
                        <a:rPr lang="en-US" dirty="0" smtClean="0"/>
                        <a:t>far from family, long-time friends</a:t>
                      </a:r>
                    </a:p>
                    <a:p>
                      <a:pPr marL="273050" indent="-273050"/>
                      <a:r>
                        <a:rPr lang="en-US" dirty="0" smtClean="0"/>
                        <a:t>…</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7" name="Title 1"/>
          <p:cNvSpPr>
            <a:spLocks noGrp="1"/>
          </p:cNvSpPr>
          <p:nvPr>
            <p:ph type="title"/>
          </p:nvPr>
        </p:nvSpPr>
        <p:spPr>
          <a:xfrm>
            <a:off x="990600" y="694184"/>
            <a:ext cx="7696200" cy="574576"/>
          </a:xfrm>
        </p:spPr>
        <p:txBody>
          <a:bodyPr/>
          <a:lstStyle/>
          <a:p>
            <a:pPr algn="ctr" eaLnBrk="1" hangingPunct="1"/>
            <a:r>
              <a:rPr lang="nb-NO" sz="2400" dirty="0" smtClean="0"/>
              <a:t>1. </a:t>
            </a:r>
            <a:r>
              <a:rPr lang="en-US" sz="2400" dirty="0"/>
              <a:t>A. the nature of ethical </a:t>
            </a:r>
            <a:r>
              <a:rPr lang="en-US" sz="2400" i="1" dirty="0" smtClean="0"/>
              <a:t>judgments</a:t>
            </a:r>
            <a:endParaRPr lang="nb-NO" sz="2400" dirty="0" smtClean="0"/>
          </a:p>
        </p:txBody>
      </p:sp>
    </p:spTree>
    <p:extLst>
      <p:ext uri="{BB962C8B-B14F-4D97-AF65-F5344CB8AC3E}">
        <p14:creationId xmlns:p14="http://schemas.microsoft.com/office/powerpoint/2010/main" val="4149039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H="1">
            <a:off x="3778181" y="3910594"/>
            <a:ext cx="473947" cy="21463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8" name="Oval 27"/>
          <p:cNvSpPr/>
          <p:nvPr/>
        </p:nvSpPr>
        <p:spPr>
          <a:xfrm>
            <a:off x="4380746" y="3236748"/>
            <a:ext cx="2041825" cy="98434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a:solidFill>
                <a:sysClr val="window" lastClr="FFFFFF"/>
              </a:solidFill>
              <a:latin typeface="Calibri"/>
              <a:ea typeface="ヒラギノ角ゴ Pro W3"/>
              <a:cs typeface="ヒラギノ角ゴ Pro W3"/>
            </a:endParaRPr>
          </a:p>
        </p:txBody>
      </p:sp>
      <p:sp>
        <p:nvSpPr>
          <p:cNvPr id="6" name="Content Placeholder 2"/>
          <p:cNvSpPr>
            <a:spLocks noGrp="1"/>
          </p:cNvSpPr>
          <p:nvPr>
            <p:ph idx="1"/>
          </p:nvPr>
        </p:nvSpPr>
        <p:spPr>
          <a:xfrm>
            <a:off x="192927" y="676422"/>
            <a:ext cx="8665699" cy="736354"/>
          </a:xfrm>
        </p:spPr>
        <p:txBody>
          <a:bodyPr>
            <a:noAutofit/>
          </a:bodyPr>
          <a:lstStyle/>
          <a:p>
            <a:pPr marL="354013" indent="0">
              <a:buNone/>
            </a:pPr>
            <a:r>
              <a:rPr lang="en-US" sz="2000" b="1" dirty="0" smtClean="0">
                <a:sym typeface="Wingdings"/>
              </a:rPr>
              <a:t>Now: which factors are more significant - in light of what </a:t>
            </a:r>
            <a:r>
              <a:rPr lang="en-US" sz="2000" u="sng" dirty="0" smtClean="0">
                <a:sym typeface="Wingdings"/>
              </a:rPr>
              <a:t>general</a:t>
            </a:r>
            <a:r>
              <a:rPr lang="en-US" sz="2000" b="1" dirty="0" smtClean="0">
                <a:sym typeface="Wingdings"/>
              </a:rPr>
              <a:t> </a:t>
            </a:r>
            <a:r>
              <a:rPr lang="en-US" sz="2000" b="1" i="1" dirty="0" smtClean="0">
                <a:sym typeface="Wingdings"/>
              </a:rPr>
              <a:t>norms, practices, values?</a:t>
            </a:r>
            <a:endParaRPr lang="en-US" sz="2400" dirty="0"/>
          </a:p>
        </p:txBody>
      </p:sp>
      <p:sp>
        <p:nvSpPr>
          <p:cNvPr id="17" name="TextBox 16"/>
          <p:cNvSpPr txBox="1"/>
          <p:nvPr/>
        </p:nvSpPr>
        <p:spPr>
          <a:xfrm>
            <a:off x="4380746" y="3201903"/>
            <a:ext cx="2041825" cy="923330"/>
          </a:xfrm>
          <a:prstGeom prst="rect">
            <a:avLst/>
          </a:prstGeom>
          <a:noFill/>
        </p:spPr>
        <p:txBody>
          <a:bodyPr wrap="square" rtlCol="0">
            <a:spAutoFit/>
          </a:bodyPr>
          <a:lstStyle/>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desire to experience new places?</a:t>
            </a:r>
            <a:endParaRPr lang="en-US" sz="2000" dirty="0">
              <a:solidFill>
                <a:srgbClr val="000000"/>
              </a:solidFill>
              <a:latin typeface="Arial" charset="0"/>
              <a:ea typeface="ヒラギノ角ゴ Pro W3" charset="-128"/>
              <a:cs typeface="ヒラギノ角ゴ Pro W3" charset="-128"/>
            </a:endParaRPr>
          </a:p>
        </p:txBody>
      </p:sp>
      <p:cxnSp>
        <p:nvCxnSpPr>
          <p:cNvPr id="49" name="Straight Arrow Connector 48"/>
          <p:cNvCxnSpPr/>
          <p:nvPr/>
        </p:nvCxnSpPr>
        <p:spPr>
          <a:xfrm flipH="1">
            <a:off x="3778180" y="3910594"/>
            <a:ext cx="473947" cy="21463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aphicFrame>
        <p:nvGraphicFramePr>
          <p:cNvPr id="50" name="Table 49"/>
          <p:cNvGraphicFramePr>
            <a:graphicFrameLocks noGrp="1"/>
          </p:cNvGraphicFramePr>
          <p:nvPr>
            <p:extLst>
              <p:ext uri="{D42A27DB-BD31-4B8C-83A1-F6EECF244321}">
                <p14:modId xmlns:p14="http://schemas.microsoft.com/office/powerpoint/2010/main" val="4201989653"/>
              </p:ext>
            </p:extLst>
          </p:nvPr>
        </p:nvGraphicFramePr>
        <p:xfrm>
          <a:off x="629026" y="4427477"/>
          <a:ext cx="8229600" cy="2108199"/>
        </p:xfrm>
        <a:graphic>
          <a:graphicData uri="http://schemas.openxmlformats.org/drawingml/2006/table">
            <a:tbl>
              <a:tblPr firstRow="1" bandRow="1"/>
              <a:tblGrid>
                <a:gridCol w="4114800"/>
                <a:gridCol w="4114800"/>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smtClean="0"/>
                        <a:t>Attractors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smtClean="0"/>
                        <a:t>Drawbacks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73050" indent="-273050"/>
                      <a:r>
                        <a:rPr lang="en-US" dirty="0" smtClean="0"/>
                        <a:t>Better salary</a:t>
                      </a:r>
                    </a:p>
                    <a:p>
                      <a:pPr marL="273050" indent="-273050"/>
                      <a:r>
                        <a:rPr lang="en-US" dirty="0" smtClean="0"/>
                        <a:t>desirable location</a:t>
                      </a:r>
                    </a:p>
                    <a:p>
                      <a:pPr marL="273050" indent="-273050"/>
                      <a:r>
                        <a:rPr lang="en-US" dirty="0" smtClean="0"/>
                        <a:t>new research / teaching / publication opportunities</a:t>
                      </a:r>
                    </a:p>
                    <a:p>
                      <a:pPr marL="273050" indent="-273050"/>
                      <a:r>
                        <a:rPr lang="en-US" dirty="0" smtClean="0"/>
                        <a:t>…</a:t>
                      </a:r>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73050" indent="-273050"/>
                      <a:r>
                        <a:rPr lang="en-US" dirty="0" smtClean="0"/>
                        <a:t>challenges of new position - including,</a:t>
                      </a:r>
                      <a:r>
                        <a:rPr lang="en-US" baseline="0" dirty="0" smtClean="0"/>
                        <a:t> e.g., new language</a:t>
                      </a:r>
                      <a:endParaRPr lang="en-US" dirty="0" smtClean="0"/>
                    </a:p>
                    <a:p>
                      <a:pPr marL="273050" indent="-273050"/>
                      <a:r>
                        <a:rPr lang="en-US" dirty="0" smtClean="0"/>
                        <a:t>costs of moving</a:t>
                      </a:r>
                    </a:p>
                    <a:p>
                      <a:pPr marL="273050" indent="-273050"/>
                      <a:r>
                        <a:rPr lang="en-US" dirty="0" smtClean="0"/>
                        <a:t>far from family, long-time friends</a:t>
                      </a:r>
                    </a:p>
                    <a:p>
                      <a:pPr marL="273050" indent="-273050"/>
                      <a:r>
                        <a:rPr lang="en-US" dirty="0" smtClean="0"/>
                        <a:t>…</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pSp>
        <p:nvGrpSpPr>
          <p:cNvPr id="51" name="Group 50"/>
          <p:cNvGrpSpPr/>
          <p:nvPr/>
        </p:nvGrpSpPr>
        <p:grpSpPr>
          <a:xfrm>
            <a:off x="5868237" y="2232760"/>
            <a:ext cx="2041825" cy="853641"/>
            <a:chOff x="5868237" y="2232760"/>
            <a:chExt cx="2041825" cy="853641"/>
          </a:xfrm>
        </p:grpSpPr>
        <p:sp>
          <p:nvSpPr>
            <p:cNvPr id="52" name="Oval 51"/>
            <p:cNvSpPr/>
            <p:nvPr/>
          </p:nvSpPr>
          <p:spPr>
            <a:xfrm>
              <a:off x="5868237" y="2232760"/>
              <a:ext cx="2041825" cy="85364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a:solidFill>
                  <a:sysClr val="window" lastClr="FFFFFF"/>
                </a:solidFill>
                <a:latin typeface="Calibri"/>
                <a:ea typeface="ヒラギノ角ゴ Pro W3"/>
                <a:cs typeface="ヒラギノ角ゴ Pro W3"/>
              </a:endParaRPr>
            </a:p>
          </p:txBody>
        </p:sp>
        <p:sp>
          <p:nvSpPr>
            <p:cNvPr id="53" name="TextBox 52"/>
            <p:cNvSpPr txBox="1"/>
            <p:nvPr/>
          </p:nvSpPr>
          <p:spPr>
            <a:xfrm>
              <a:off x="5868237" y="2336415"/>
              <a:ext cx="2041825" cy="646331"/>
            </a:xfrm>
            <a:prstGeom prst="rect">
              <a:avLst/>
            </a:prstGeom>
            <a:noFill/>
          </p:spPr>
          <p:txBody>
            <a:bodyPr wrap="square" rtlCol="0">
              <a:spAutoFit/>
            </a:bodyPr>
            <a:lstStyle/>
            <a:p>
              <a:pPr algn="ctr" defTabSz="914400">
                <a:defRPr/>
              </a:pPr>
              <a:r>
                <a:rPr lang="en-US" kern="0" dirty="0" smtClean="0">
                  <a:solidFill>
                    <a:sysClr val="windowText" lastClr="000000"/>
                  </a:solidFill>
                  <a:latin typeface="Arial" charset="0"/>
                  <a:ea typeface="ヒラギノ角ゴ Pro W3" charset="-128"/>
                  <a:cs typeface="ヒラギノ角ゴ Pro W3" charset="-128"/>
                </a:rPr>
                <a:t>importance of family?</a:t>
              </a:r>
              <a:endParaRPr lang="en-US" kern="0" dirty="0">
                <a:solidFill>
                  <a:sysClr val="windowText" lastClr="000000"/>
                </a:solidFill>
                <a:latin typeface="Arial" charset="0"/>
                <a:ea typeface="ヒラギノ角ゴ Pro W3" charset="-128"/>
                <a:cs typeface="ヒラギノ角ゴ Pro W3" charset="-128"/>
              </a:endParaRPr>
            </a:p>
          </p:txBody>
        </p:sp>
      </p:grpSp>
      <p:grpSp>
        <p:nvGrpSpPr>
          <p:cNvPr id="54" name="Group 53"/>
          <p:cNvGrpSpPr/>
          <p:nvPr/>
        </p:nvGrpSpPr>
        <p:grpSpPr>
          <a:xfrm>
            <a:off x="2338921" y="2500494"/>
            <a:ext cx="2041825" cy="853641"/>
            <a:chOff x="3078480" y="1805939"/>
            <a:chExt cx="2041825" cy="853641"/>
          </a:xfrm>
        </p:grpSpPr>
        <p:sp>
          <p:nvSpPr>
            <p:cNvPr id="55" name="Oval 54"/>
            <p:cNvSpPr/>
            <p:nvPr/>
          </p:nvSpPr>
          <p:spPr>
            <a:xfrm>
              <a:off x="3078480" y="1805939"/>
              <a:ext cx="2041825" cy="85364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a:solidFill>
                  <a:sysClr val="window" lastClr="FFFFFF"/>
                </a:solidFill>
                <a:latin typeface="Calibri"/>
                <a:ea typeface="ヒラギノ角ゴ Pro W3"/>
                <a:cs typeface="ヒラギノ角ゴ Pro W3"/>
              </a:endParaRPr>
            </a:p>
          </p:txBody>
        </p:sp>
        <p:sp>
          <p:nvSpPr>
            <p:cNvPr id="56" name="TextBox 55"/>
            <p:cNvSpPr txBox="1"/>
            <p:nvPr/>
          </p:nvSpPr>
          <p:spPr>
            <a:xfrm>
              <a:off x="3078480" y="1909594"/>
              <a:ext cx="2041825" cy="646331"/>
            </a:xfrm>
            <a:prstGeom prst="rect">
              <a:avLst/>
            </a:prstGeom>
            <a:noFill/>
          </p:spPr>
          <p:txBody>
            <a:bodyPr wrap="square" rtlCol="0">
              <a:spAutoFit/>
            </a:bodyPr>
            <a:lstStyle/>
            <a:p>
              <a:pPr algn="ctr" defTabSz="914400">
                <a:defRPr/>
              </a:pPr>
              <a:r>
                <a:rPr lang="en-US" kern="0" dirty="0" smtClean="0">
                  <a:solidFill>
                    <a:sysClr val="windowText" lastClr="000000"/>
                  </a:solidFill>
                  <a:latin typeface="Arial" charset="0"/>
                  <a:ea typeface="ヒラギノ角ゴ Pro W3" charset="-128"/>
                  <a:cs typeface="ヒラギノ角ゴ Pro W3" charset="-128"/>
                </a:rPr>
                <a:t>importance of money?</a:t>
              </a:r>
              <a:endParaRPr lang="en-US" kern="0" dirty="0">
                <a:solidFill>
                  <a:sysClr val="windowText" lastClr="000000"/>
                </a:solidFill>
                <a:latin typeface="Arial" charset="0"/>
                <a:ea typeface="ヒラギノ角ゴ Pro W3" charset="-128"/>
                <a:cs typeface="ヒラギノ角ゴ Pro W3" charset="-128"/>
              </a:endParaRPr>
            </a:p>
          </p:txBody>
        </p:sp>
      </p:grpSp>
      <p:grpSp>
        <p:nvGrpSpPr>
          <p:cNvPr id="57" name="Group 56"/>
          <p:cNvGrpSpPr/>
          <p:nvPr/>
        </p:nvGrpSpPr>
        <p:grpSpPr>
          <a:xfrm>
            <a:off x="629026" y="1702285"/>
            <a:ext cx="2041825" cy="853641"/>
            <a:chOff x="1470744" y="3038696"/>
            <a:chExt cx="2041825" cy="853641"/>
          </a:xfrm>
        </p:grpSpPr>
        <p:sp>
          <p:nvSpPr>
            <p:cNvPr id="58" name="Oval 57"/>
            <p:cNvSpPr/>
            <p:nvPr/>
          </p:nvSpPr>
          <p:spPr>
            <a:xfrm>
              <a:off x="1470744" y="3038696"/>
              <a:ext cx="2041825" cy="85364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a:solidFill>
                  <a:sysClr val="window" lastClr="FFFFFF"/>
                </a:solidFill>
                <a:latin typeface="Calibri"/>
                <a:ea typeface="ヒラギノ角ゴ Pro W3"/>
                <a:cs typeface="ヒラギノ角ゴ Pro W3"/>
              </a:endParaRPr>
            </a:p>
          </p:txBody>
        </p:sp>
        <p:sp>
          <p:nvSpPr>
            <p:cNvPr id="59" name="TextBox 58"/>
            <p:cNvSpPr txBox="1"/>
            <p:nvPr/>
          </p:nvSpPr>
          <p:spPr>
            <a:xfrm>
              <a:off x="1470744" y="3142351"/>
              <a:ext cx="2041825" cy="646331"/>
            </a:xfrm>
            <a:prstGeom prst="rect">
              <a:avLst/>
            </a:prstGeom>
            <a:noFill/>
          </p:spPr>
          <p:txBody>
            <a:bodyPr wrap="square" rtlCol="0">
              <a:spAutoFit/>
            </a:bodyPr>
            <a:lstStyle/>
            <a:p>
              <a:pPr algn="ctr" defTabSz="914400">
                <a:defRPr/>
              </a:pPr>
              <a:r>
                <a:rPr lang="en-US" kern="0" dirty="0" smtClean="0">
                  <a:solidFill>
                    <a:sysClr val="windowText" lastClr="000000"/>
                  </a:solidFill>
                  <a:latin typeface="Arial" charset="0"/>
                  <a:ea typeface="ヒラギノ角ゴ Pro W3" charset="-128"/>
                  <a:cs typeface="ヒラギノ角ゴ Pro W3" charset="-128"/>
                </a:rPr>
                <a:t>importance of job, profession?</a:t>
              </a:r>
              <a:endParaRPr lang="en-US" kern="0" dirty="0">
                <a:solidFill>
                  <a:sysClr val="windowText" lastClr="000000"/>
                </a:solidFill>
                <a:latin typeface="Arial" charset="0"/>
                <a:ea typeface="ヒラギノ角ゴ Pro W3" charset="-128"/>
                <a:cs typeface="ヒラギノ角ゴ Pro W3" charset="-128"/>
              </a:endParaRPr>
            </a:p>
          </p:txBody>
        </p:sp>
      </p:grpSp>
      <p:grpSp>
        <p:nvGrpSpPr>
          <p:cNvPr id="61" name="Group 60"/>
          <p:cNvGrpSpPr/>
          <p:nvPr/>
        </p:nvGrpSpPr>
        <p:grpSpPr>
          <a:xfrm>
            <a:off x="6889149" y="1275463"/>
            <a:ext cx="2041825" cy="853641"/>
            <a:chOff x="629026" y="1702284"/>
            <a:chExt cx="2041825" cy="853641"/>
          </a:xfrm>
        </p:grpSpPr>
        <p:sp>
          <p:nvSpPr>
            <p:cNvPr id="62" name="Oval 61"/>
            <p:cNvSpPr/>
            <p:nvPr/>
          </p:nvSpPr>
          <p:spPr>
            <a:xfrm>
              <a:off x="629026" y="1702284"/>
              <a:ext cx="2041825" cy="85364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a:solidFill>
                  <a:sysClr val="window" lastClr="FFFFFF"/>
                </a:solidFill>
                <a:latin typeface="Calibri"/>
                <a:ea typeface="ヒラギノ角ゴ Pro W3"/>
                <a:cs typeface="ヒラギノ角ゴ Pro W3"/>
              </a:endParaRPr>
            </a:p>
          </p:txBody>
        </p:sp>
        <p:sp>
          <p:nvSpPr>
            <p:cNvPr id="63" name="TextBox 62"/>
            <p:cNvSpPr txBox="1"/>
            <p:nvPr/>
          </p:nvSpPr>
          <p:spPr>
            <a:xfrm>
              <a:off x="629026" y="1805939"/>
              <a:ext cx="2041825" cy="646331"/>
            </a:xfrm>
            <a:prstGeom prst="rect">
              <a:avLst/>
            </a:prstGeom>
            <a:noFill/>
          </p:spPr>
          <p:txBody>
            <a:bodyPr wrap="square" rtlCol="0">
              <a:spAutoFit/>
            </a:bodyPr>
            <a:lstStyle/>
            <a:p>
              <a:pPr algn="ctr" defTabSz="914400">
                <a:defRPr/>
              </a:pPr>
              <a:r>
                <a:rPr lang="en-US" kern="0" dirty="0" smtClean="0">
                  <a:solidFill>
                    <a:sysClr val="windowText" lastClr="000000"/>
                  </a:solidFill>
                  <a:latin typeface="Arial" charset="0"/>
                  <a:ea typeface="ヒラギノ角ゴ Pro W3" charset="-128"/>
                  <a:cs typeface="ヒラギノ角ゴ Pro W3" charset="-128"/>
                </a:rPr>
                <a:t>importance of friends?</a:t>
              </a:r>
              <a:endParaRPr lang="en-US" kern="0" dirty="0">
                <a:solidFill>
                  <a:sysClr val="windowText" lastClr="000000"/>
                </a:solidFill>
                <a:latin typeface="Arial" charset="0"/>
                <a:ea typeface="ヒラギノ角ゴ Pro W3" charset="-128"/>
                <a:cs typeface="ヒラギノ角ゴ Pro W3" charset="-128"/>
              </a:endParaRPr>
            </a:p>
          </p:txBody>
        </p:sp>
      </p:grpSp>
      <p:cxnSp>
        <p:nvCxnSpPr>
          <p:cNvPr id="64" name="Straight Arrow Connector 63"/>
          <p:cNvCxnSpPr/>
          <p:nvPr/>
        </p:nvCxnSpPr>
        <p:spPr>
          <a:xfrm>
            <a:off x="1623814" y="2982746"/>
            <a:ext cx="16077" cy="7466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65" name="Straight Arrow Connector 64"/>
          <p:cNvCxnSpPr/>
          <p:nvPr/>
        </p:nvCxnSpPr>
        <p:spPr>
          <a:xfrm>
            <a:off x="2451463" y="3356074"/>
            <a:ext cx="16077" cy="7466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66" name="Straight Arrow Connector 65"/>
          <p:cNvCxnSpPr/>
          <p:nvPr/>
        </p:nvCxnSpPr>
        <p:spPr>
          <a:xfrm>
            <a:off x="7097151" y="3202255"/>
            <a:ext cx="16077" cy="7466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67" name="Straight Arrow Connector 66"/>
          <p:cNvCxnSpPr/>
          <p:nvPr/>
        </p:nvCxnSpPr>
        <p:spPr>
          <a:xfrm>
            <a:off x="8455353" y="2236090"/>
            <a:ext cx="16077" cy="7466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724845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9552" y="1124744"/>
            <a:ext cx="8352928" cy="4971256"/>
          </a:xfrm>
        </p:spPr>
        <p:txBody>
          <a:bodyPr/>
          <a:lstStyle/>
          <a:p>
            <a:pPr marL="0" indent="0">
              <a:buNone/>
            </a:pPr>
            <a:r>
              <a:rPr lang="en-US" sz="2000" dirty="0" err="1" smtClean="0"/>
              <a:t>i</a:t>
            </a:r>
            <a:r>
              <a:rPr lang="en-US" sz="2000" dirty="0"/>
              <a:t>) we can - with good reason, i.e., legitimately - discern </a:t>
            </a:r>
          </a:p>
          <a:p>
            <a:pPr marL="354013" indent="0">
              <a:buNone/>
            </a:pPr>
            <a:r>
              <a:rPr lang="en-US" sz="2000" dirty="0"/>
              <a:t>a) which general principles / norms / practices apply, and</a:t>
            </a:r>
          </a:p>
          <a:p>
            <a:pPr marL="354013" indent="0">
              <a:buNone/>
            </a:pPr>
            <a:r>
              <a:rPr lang="en-US" sz="2000" dirty="0"/>
              <a:t>b) in case of conflict, their relative weight / priority,</a:t>
            </a:r>
          </a:p>
          <a:p>
            <a:pPr marL="0" indent="0">
              <a:buNone/>
            </a:pPr>
            <a:r>
              <a:rPr lang="en-US" sz="2000" dirty="0"/>
              <a:t>in part, precisely through a reflexive dialogical interrogation of a specific given context.</a:t>
            </a:r>
          </a:p>
          <a:p>
            <a:pPr marL="0" indent="0">
              <a:buNone/>
            </a:pPr>
            <a:r>
              <a:rPr lang="en-US" sz="2000" dirty="0"/>
              <a:t>But this means:</a:t>
            </a:r>
          </a:p>
          <a:p>
            <a:pPr marL="0" indent="0">
              <a:buNone/>
            </a:pPr>
            <a:r>
              <a:rPr lang="en-US" sz="2000" dirty="0"/>
              <a:t>ii) it is perfectly possible for different persons - or, e.g., the same person at different stages / contexts - to draw different </a:t>
            </a:r>
            <a:r>
              <a:rPr lang="en-US" sz="2000" i="1" dirty="0"/>
              <a:t>judgments</a:t>
            </a:r>
            <a:r>
              <a:rPr lang="en-US" sz="2000" dirty="0"/>
              <a:t> as to the proper course of action, e.g. “judgment calls”</a:t>
            </a:r>
          </a:p>
          <a:p>
            <a:pPr marL="0" indent="0">
              <a:buNone/>
            </a:pPr>
            <a:endParaRPr lang="en-US" sz="2000" dirty="0"/>
          </a:p>
          <a:p>
            <a:pPr marL="0" indent="0">
              <a:buNone/>
            </a:pPr>
            <a:r>
              <a:rPr lang="en-US" sz="2000" dirty="0"/>
              <a:t>iii) such judgments, moreover, may bring into play </a:t>
            </a:r>
            <a:r>
              <a:rPr lang="en-US" sz="2000" i="1" dirty="0"/>
              <a:t>tacit</a:t>
            </a:r>
            <a:r>
              <a:rPr lang="en-US" sz="2000" dirty="0"/>
              <a:t>, </a:t>
            </a:r>
            <a:r>
              <a:rPr lang="en-US" sz="2000" i="1" dirty="0"/>
              <a:t>inarticulate</a:t>
            </a:r>
            <a:r>
              <a:rPr lang="en-US" sz="2000" dirty="0"/>
              <a:t> understandings of the world and our place in it </a:t>
            </a:r>
            <a:r>
              <a:rPr lang="en-US" sz="2000" b="1" dirty="0"/>
              <a:t>as developed through experience and known in and through the body</a:t>
            </a:r>
          </a:p>
          <a:p>
            <a:pPr marL="0" indent="0">
              <a:buNone/>
            </a:pPr>
            <a:r>
              <a:rPr lang="en-US" sz="2000" b="1" dirty="0">
                <a:sym typeface="Wingdings"/>
              </a:rPr>
              <a:t> “gut feeling”  “what my heart tells me” …</a:t>
            </a:r>
            <a:endParaRPr lang="en-US" sz="2000" b="1" dirty="0"/>
          </a:p>
        </p:txBody>
      </p:sp>
      <p:sp>
        <p:nvSpPr>
          <p:cNvPr id="5" name="Title 1"/>
          <p:cNvSpPr>
            <a:spLocks noGrp="1"/>
          </p:cNvSpPr>
          <p:nvPr>
            <p:ph type="title"/>
          </p:nvPr>
        </p:nvSpPr>
        <p:spPr>
          <a:xfrm>
            <a:off x="990600" y="476672"/>
            <a:ext cx="7696200" cy="574576"/>
          </a:xfrm>
        </p:spPr>
        <p:txBody>
          <a:bodyPr/>
          <a:lstStyle/>
          <a:p>
            <a:pPr algn="ctr" eaLnBrk="1" hangingPunct="1"/>
            <a:r>
              <a:rPr lang="nb-NO" sz="2400" dirty="0" smtClean="0"/>
              <a:t>1. </a:t>
            </a:r>
            <a:r>
              <a:rPr lang="en-US" sz="2400" dirty="0"/>
              <a:t>A. the nature of ethical </a:t>
            </a:r>
            <a:r>
              <a:rPr lang="en-US" sz="2400" i="1" dirty="0" smtClean="0"/>
              <a:t>judgments</a:t>
            </a:r>
            <a:endParaRPr lang="nb-NO" sz="2400" dirty="0" smtClean="0"/>
          </a:p>
        </p:txBody>
      </p:sp>
    </p:spTree>
    <p:extLst>
      <p:ext uri="{BB962C8B-B14F-4D97-AF65-F5344CB8AC3E}">
        <p14:creationId xmlns:p14="http://schemas.microsoft.com/office/powerpoint/2010/main" val="2549301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smtClean="0"/>
              <a:t>1. </a:t>
            </a:r>
            <a:r>
              <a:rPr lang="nb-NO" sz="2400" dirty="0" err="1" smtClean="0"/>
              <a:t>Introduction</a:t>
            </a:r>
            <a:endParaRPr lang="nb-NO" sz="2400" dirty="0" smtClean="0"/>
          </a:p>
        </p:txBody>
      </p:sp>
      <p:sp>
        <p:nvSpPr>
          <p:cNvPr id="16387" name="Content Placeholder 2"/>
          <p:cNvSpPr>
            <a:spLocks noGrp="1"/>
          </p:cNvSpPr>
          <p:nvPr>
            <p:ph idx="1"/>
          </p:nvPr>
        </p:nvSpPr>
        <p:spPr>
          <a:xfrm>
            <a:off x="539552" y="1124744"/>
            <a:ext cx="8352928" cy="4971256"/>
          </a:xfrm>
        </p:spPr>
        <p:txBody>
          <a:bodyPr/>
          <a:lstStyle/>
          <a:p>
            <a:pPr marL="0" indent="0">
              <a:buNone/>
            </a:pPr>
            <a:r>
              <a:rPr lang="en-US" sz="2200" dirty="0"/>
              <a:t>(</a:t>
            </a:r>
            <a:r>
              <a:rPr lang="en-US" sz="2200" dirty="0" smtClean="0"/>
              <a:t>iv) This is the first (but only the first) reason why such </a:t>
            </a:r>
            <a:r>
              <a:rPr lang="en-US" sz="2200" dirty="0"/>
              <a:t>judgments, finally, </a:t>
            </a:r>
            <a:r>
              <a:rPr lang="en-US" sz="2200" dirty="0" smtClean="0"/>
              <a:t>allow </a:t>
            </a:r>
            <a:r>
              <a:rPr lang="en-US" sz="2200" dirty="0"/>
              <a:t>for a </a:t>
            </a:r>
            <a:r>
              <a:rPr lang="en-US" sz="2200" i="1" dirty="0"/>
              <a:t>pluralism </a:t>
            </a:r>
            <a:r>
              <a:rPr lang="en-US" sz="2200" dirty="0"/>
              <a:t> - i.e., </a:t>
            </a:r>
            <a:r>
              <a:rPr lang="en-US" sz="2200" b="1" dirty="0"/>
              <a:t>a diversity of judgments may be legitimately made and rationally defended,</a:t>
            </a:r>
            <a:r>
              <a:rPr lang="en-US" sz="2200" dirty="0"/>
              <a:t> </a:t>
            </a:r>
            <a:endParaRPr lang="en-US" sz="2200" dirty="0" smtClean="0"/>
          </a:p>
          <a:p>
            <a:pPr marL="0" indent="0">
              <a:buNone/>
            </a:pPr>
            <a:endParaRPr lang="en-US" sz="2200" dirty="0"/>
          </a:p>
          <a:p>
            <a:pPr marL="0" indent="0">
              <a:buNone/>
            </a:pPr>
            <a:r>
              <a:rPr lang="en-US" sz="2200" dirty="0" smtClean="0"/>
              <a:t>A second / third reason: </a:t>
            </a:r>
          </a:p>
          <a:p>
            <a:pPr marL="0" indent="0">
              <a:buNone/>
            </a:pPr>
            <a:endParaRPr lang="en-US" sz="2200" dirty="0" smtClean="0"/>
          </a:p>
          <a:p>
            <a:pPr marL="720725" indent="0">
              <a:buNone/>
            </a:pPr>
            <a:r>
              <a:rPr lang="en-US" sz="2200" dirty="0" smtClean="0"/>
              <a:t>(B) the range of </a:t>
            </a:r>
            <a:r>
              <a:rPr lang="en-US" sz="2200" b="1" dirty="0" smtClean="0"/>
              <a:t>diverse ethical frameworks </a:t>
            </a:r>
            <a:r>
              <a:rPr lang="en-US" sz="2200" dirty="0" smtClean="0"/>
              <a:t>+ </a:t>
            </a:r>
          </a:p>
          <a:p>
            <a:pPr marL="720725" indent="0">
              <a:buNone/>
            </a:pPr>
            <a:endParaRPr lang="en-US" sz="2200" dirty="0" smtClean="0"/>
          </a:p>
          <a:p>
            <a:pPr marL="720725" indent="0">
              <a:buNone/>
            </a:pPr>
            <a:r>
              <a:rPr lang="en-US" sz="2200" dirty="0" smtClean="0"/>
              <a:t>(C) (in part as these interweave with) </a:t>
            </a:r>
            <a:r>
              <a:rPr lang="en-US" sz="2200" b="1" dirty="0" smtClean="0"/>
              <a:t>diverse cultural / national traditions, approaches, norms, practices, etc.</a:t>
            </a:r>
            <a:endParaRPr lang="en-US" sz="2200" dirty="0"/>
          </a:p>
        </p:txBody>
      </p:sp>
    </p:spTree>
    <p:extLst>
      <p:ext uri="{BB962C8B-B14F-4D97-AF65-F5344CB8AC3E}">
        <p14:creationId xmlns:p14="http://schemas.microsoft.com/office/powerpoint/2010/main" val="2062959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smtClean="0"/>
              <a:t>1. </a:t>
            </a:r>
            <a:r>
              <a:rPr lang="nb-NO" sz="2400" dirty="0" err="1" smtClean="0"/>
              <a:t>Introduction</a:t>
            </a:r>
            <a:endParaRPr lang="nb-NO" sz="2400" dirty="0" smtClean="0"/>
          </a:p>
        </p:txBody>
      </p:sp>
      <p:sp>
        <p:nvSpPr>
          <p:cNvPr id="16387" name="Content Placeholder 2"/>
          <p:cNvSpPr>
            <a:spLocks noGrp="1"/>
          </p:cNvSpPr>
          <p:nvPr>
            <p:ph idx="1"/>
          </p:nvPr>
        </p:nvSpPr>
        <p:spPr>
          <a:xfrm>
            <a:off x="539552" y="1124744"/>
            <a:ext cx="8352928" cy="4971256"/>
          </a:xfrm>
        </p:spPr>
        <p:txBody>
          <a:bodyPr/>
          <a:lstStyle/>
          <a:p>
            <a:pPr marL="0" indent="0">
              <a:buNone/>
            </a:pPr>
            <a:r>
              <a:rPr lang="en-US" sz="2000" dirty="0" smtClean="0"/>
              <a:t>(C) (in part as these interweave with) </a:t>
            </a:r>
            <a:r>
              <a:rPr lang="en-US" sz="2000" b="1" dirty="0" smtClean="0"/>
              <a:t>diverse cultural / national traditions, approaches, norms, practices, etc.</a:t>
            </a:r>
            <a:endParaRPr lang="en-US" sz="2000" dirty="0"/>
          </a:p>
        </p:txBody>
      </p:sp>
      <p:pic>
        <p:nvPicPr>
          <p:cNvPr id="2" name="Picture 1"/>
          <p:cNvPicPr>
            <a:picLocks noChangeAspect="1"/>
          </p:cNvPicPr>
          <p:nvPr/>
        </p:nvPicPr>
        <p:blipFill>
          <a:blip r:embed="rId2"/>
          <a:stretch>
            <a:fillRect/>
          </a:stretch>
        </p:blipFill>
        <p:spPr>
          <a:xfrm>
            <a:off x="368300" y="0"/>
            <a:ext cx="8398565" cy="6858000"/>
          </a:xfrm>
          <a:prstGeom prst="rect">
            <a:avLst/>
          </a:prstGeom>
        </p:spPr>
      </p:pic>
    </p:spTree>
    <p:extLst>
      <p:ext uri="{BB962C8B-B14F-4D97-AF65-F5344CB8AC3E}">
        <p14:creationId xmlns:p14="http://schemas.microsoft.com/office/powerpoint/2010/main" val="1209201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692696"/>
            <a:ext cx="8291264" cy="720080"/>
          </a:xfrm>
        </p:spPr>
        <p:txBody>
          <a:bodyPr/>
          <a:lstStyle/>
          <a:p>
            <a:pPr algn="ctr" eaLnBrk="1" hangingPunct="1"/>
            <a:r>
              <a:rPr lang="en-US" sz="2600" kern="1200" dirty="0" smtClean="0">
                <a:solidFill>
                  <a:prstClr val="black"/>
                </a:solidFill>
                <a:latin typeface="+mn-lt"/>
              </a:rPr>
              <a:t>For example: the matters of privacy </a:t>
            </a:r>
            <a:r>
              <a:rPr lang="is-IS" sz="2600" kern="1200" dirty="0" smtClean="0">
                <a:solidFill>
                  <a:prstClr val="black"/>
                </a:solidFill>
                <a:latin typeface="+mn-lt"/>
              </a:rPr>
              <a:t>…</a:t>
            </a:r>
            <a:r>
              <a:rPr lang="en-US" sz="2600" b="0" kern="1200" dirty="0">
                <a:solidFill>
                  <a:prstClr val="black"/>
                </a:solidFill>
                <a:latin typeface="Calibri"/>
              </a:rPr>
              <a:t/>
            </a:r>
            <a:br>
              <a:rPr lang="en-US" sz="2600" b="0" kern="1200" dirty="0">
                <a:solidFill>
                  <a:prstClr val="black"/>
                </a:solidFill>
                <a:latin typeface="Calibri"/>
              </a:rPr>
            </a:br>
            <a:endParaRPr lang="nb-NO" sz="2400" dirty="0" smtClean="0"/>
          </a:p>
        </p:txBody>
      </p:sp>
      <p:sp>
        <p:nvSpPr>
          <p:cNvPr id="16387" name="Content Placeholder 2"/>
          <p:cNvSpPr>
            <a:spLocks noGrp="1"/>
          </p:cNvSpPr>
          <p:nvPr>
            <p:ph idx="1"/>
          </p:nvPr>
        </p:nvSpPr>
        <p:spPr>
          <a:xfrm>
            <a:off x="539552" y="1124744"/>
            <a:ext cx="8352928" cy="4971256"/>
          </a:xfrm>
        </p:spPr>
        <p:txBody>
          <a:bodyPr/>
          <a:lstStyle/>
          <a:p>
            <a:pPr marL="0" indent="0">
              <a:buNone/>
            </a:pPr>
            <a:r>
              <a:rPr lang="en-US" sz="2200" b="1" dirty="0" smtClean="0"/>
              <a:t>Linguistic-Cultural differences</a:t>
            </a:r>
          </a:p>
          <a:p>
            <a:pPr marL="0" indent="0">
              <a:buNone/>
            </a:pPr>
            <a:endParaRPr lang="en-US" sz="2000" i="1" dirty="0">
              <a:solidFill>
                <a:srgbClr val="000000"/>
              </a:solidFill>
            </a:endParaRPr>
          </a:p>
          <a:p>
            <a:pPr marL="350837" indent="0">
              <a:buNone/>
            </a:pPr>
            <a:r>
              <a:rPr lang="en-US" sz="2000" dirty="0">
                <a:solidFill>
                  <a:srgbClr val="000000"/>
                </a:solidFill>
              </a:rPr>
              <a:t>“Privacy” in the U.S. as grounded in presumption of individual / personal </a:t>
            </a:r>
            <a:r>
              <a:rPr lang="en-US" sz="2000" i="1" dirty="0">
                <a:solidFill>
                  <a:srgbClr val="000000"/>
                </a:solidFill>
              </a:rPr>
              <a:t>spaces</a:t>
            </a:r>
            <a:r>
              <a:rPr lang="en-US" sz="2000" dirty="0">
                <a:solidFill>
                  <a:srgbClr val="000000"/>
                </a:solidFill>
              </a:rPr>
              <a:t> (including home – especially bathroom / bedroom) to be protected (e.g., against unreasonable searches, etc.)</a:t>
            </a:r>
          </a:p>
          <a:p>
            <a:pPr marL="350837" indent="0">
              <a:buNone/>
            </a:pPr>
            <a:endParaRPr lang="en-US" sz="2000" dirty="0">
              <a:solidFill>
                <a:srgbClr val="000000"/>
              </a:solidFill>
            </a:endParaRPr>
          </a:p>
          <a:p>
            <a:pPr marL="350837" indent="0">
              <a:buNone/>
            </a:pP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solidFill>
                  <a:srgbClr val="000000"/>
                </a:solidFill>
              </a:rPr>
              <a:t>Vis-à-vis</a:t>
            </a:r>
          </a:p>
          <a:p>
            <a:pPr marL="0" indent="0">
              <a:buNone/>
            </a:pPr>
            <a:endParaRPr lang="en-US" sz="2000" dirty="0">
              <a:solidFill>
                <a:srgbClr val="000000"/>
              </a:solidFill>
            </a:endParaRPr>
          </a:p>
          <a:p>
            <a:pPr marL="350837" indent="0">
              <a:buNone/>
            </a:pPr>
            <a:r>
              <a:rPr lang="en-US" sz="2000" i="1" dirty="0" err="1">
                <a:solidFill>
                  <a:srgbClr val="000000"/>
                </a:solidFill>
              </a:rPr>
              <a:t>Privatlivet</a:t>
            </a:r>
            <a:r>
              <a:rPr lang="en-US" sz="2000" dirty="0">
                <a:solidFill>
                  <a:srgbClr val="000000"/>
                </a:solidFill>
              </a:rPr>
              <a:t> (“private life”) in Denmark, Norway, Germany and </a:t>
            </a:r>
          </a:p>
          <a:p>
            <a:pPr marL="350837" indent="0">
              <a:buNone/>
            </a:pPr>
            <a:r>
              <a:rPr lang="en-US" sz="2000" dirty="0">
                <a:solidFill>
                  <a:srgbClr val="000000"/>
                </a:solidFill>
              </a:rPr>
              <a:t>the </a:t>
            </a:r>
            <a:r>
              <a:rPr lang="en-US" sz="2000" i="1" dirty="0" err="1">
                <a:solidFill>
                  <a:srgbClr val="000000"/>
                </a:solidFill>
              </a:rPr>
              <a:t>intimsfære</a:t>
            </a:r>
            <a:r>
              <a:rPr lang="en-US" sz="2000" i="1" dirty="0">
                <a:solidFill>
                  <a:srgbClr val="000000"/>
                </a:solidFill>
              </a:rPr>
              <a:t> </a:t>
            </a:r>
            <a:r>
              <a:rPr lang="en-US" sz="2000" dirty="0">
                <a:solidFill>
                  <a:srgbClr val="000000"/>
                </a:solidFill>
              </a:rPr>
              <a:t>(“intimate sphere”) of close personal </a:t>
            </a:r>
            <a:r>
              <a:rPr lang="en-US" sz="2000" i="1" dirty="0">
                <a:solidFill>
                  <a:srgbClr val="000000"/>
                </a:solidFill>
              </a:rPr>
              <a:t>relationships</a:t>
            </a:r>
            <a:r>
              <a:rPr lang="en-US" sz="2000" dirty="0">
                <a:solidFill>
                  <a:srgbClr val="000000"/>
                </a:solidFill>
              </a:rPr>
              <a:t> as what requires </a:t>
            </a:r>
            <a:r>
              <a:rPr lang="en-US" sz="2000" dirty="0" smtClean="0">
                <a:solidFill>
                  <a:srgbClr val="000000"/>
                </a:solidFill>
              </a:rPr>
              <a:t>protection</a:t>
            </a:r>
            <a:endParaRPr lang="en-US" sz="2000" dirty="0">
              <a:solidFill>
                <a:srgbClr val="000000"/>
              </a:solidFill>
            </a:endParaRPr>
          </a:p>
        </p:txBody>
      </p:sp>
      <p:sp>
        <p:nvSpPr>
          <p:cNvPr id="4" name="TextBox 3"/>
          <p:cNvSpPr txBox="1"/>
          <p:nvPr/>
        </p:nvSpPr>
        <p:spPr>
          <a:xfrm>
            <a:off x="1262742" y="3011714"/>
            <a:ext cx="7424058" cy="707886"/>
          </a:xfrm>
          <a:prstGeom prst="rect">
            <a:avLst/>
          </a:prstGeom>
          <a:noFill/>
          <a:ln>
            <a:solidFill>
              <a:srgbClr val="4F81BD"/>
            </a:solidFill>
          </a:ln>
        </p:spPr>
        <p:txBody>
          <a:bodyPr wrap="square" rtlCol="0">
            <a:spAutoFit/>
          </a:bodyPr>
          <a:lstStyle/>
          <a:p>
            <a:pPr defTabSz="914400" eaLnBrk="0" fontAlgn="base" hangingPunct="0">
              <a:spcBef>
                <a:spcPct val="0"/>
              </a:spcBef>
              <a:spcAft>
                <a:spcPct val="0"/>
              </a:spcAft>
            </a:pPr>
            <a:r>
              <a:rPr lang="en-US" sz="2000" dirty="0" smtClean="0">
                <a:solidFill>
                  <a:srgbClr val="000000"/>
                </a:solidFill>
                <a:latin typeface="Arial"/>
                <a:ea typeface="ヒラギノ角ゴ Pro W3"/>
                <a:cs typeface="ヒラギノ角ゴ Pro W3"/>
                <a:sym typeface="Wingdings"/>
              </a:rPr>
              <a:t> </a:t>
            </a:r>
            <a:r>
              <a:rPr lang="en-US" sz="2000" dirty="0" smtClean="0">
                <a:solidFill>
                  <a:srgbClr val="000000"/>
                </a:solidFill>
                <a:latin typeface="Arial"/>
                <a:ea typeface="ヒラギノ角ゴ Pro W3"/>
                <a:cs typeface="ヒラギノ角ゴ Pro W3"/>
              </a:rPr>
              <a:t>“Privacy” as substantive, static</a:t>
            </a:r>
            <a:r>
              <a:rPr lang="en-US" sz="2000" dirty="0">
                <a:solidFill>
                  <a:srgbClr val="000000"/>
                </a:solidFill>
                <a:latin typeface="Arial"/>
                <a:ea typeface="ヒラギノ角ゴ Pro W3"/>
                <a:cs typeface="ヒラギノ角ゴ Pro W3"/>
              </a:rPr>
              <a:t> </a:t>
            </a:r>
            <a:r>
              <a:rPr lang="en-US" sz="2000" dirty="0" smtClean="0">
                <a:solidFill>
                  <a:srgbClr val="000000"/>
                </a:solidFill>
                <a:latin typeface="Arial"/>
                <a:ea typeface="ヒラギノ角ゴ Pro W3"/>
                <a:cs typeface="ヒラギノ角ゴ Pro W3"/>
              </a:rPr>
              <a:t>– originally understood as anchored to specific </a:t>
            </a:r>
            <a:r>
              <a:rPr lang="en-US" sz="2000" i="1" dirty="0" smtClean="0">
                <a:solidFill>
                  <a:srgbClr val="000000"/>
                </a:solidFill>
                <a:latin typeface="Arial"/>
                <a:ea typeface="ヒラギノ角ゴ Pro W3"/>
                <a:cs typeface="ヒラギノ角ゴ Pro W3"/>
              </a:rPr>
              <a:t>spaces?</a:t>
            </a:r>
            <a:endParaRPr lang="en-US" sz="2000" dirty="0">
              <a:solidFill>
                <a:srgbClr val="000000"/>
              </a:solidFill>
              <a:latin typeface="Arial"/>
              <a:ea typeface="ヒラギノ角ゴ Pro W3"/>
              <a:cs typeface="ヒラギノ角ゴ Pro W3"/>
            </a:endParaRPr>
          </a:p>
        </p:txBody>
      </p:sp>
      <p:sp>
        <p:nvSpPr>
          <p:cNvPr id="5" name="TextBox 4"/>
          <p:cNvSpPr txBox="1"/>
          <p:nvPr/>
        </p:nvSpPr>
        <p:spPr>
          <a:xfrm>
            <a:off x="950685" y="5733256"/>
            <a:ext cx="7424058" cy="1015663"/>
          </a:xfrm>
          <a:prstGeom prst="rect">
            <a:avLst/>
          </a:prstGeom>
          <a:noFill/>
          <a:ln>
            <a:solidFill>
              <a:srgbClr val="4F81BD"/>
            </a:solidFill>
          </a:ln>
        </p:spPr>
        <p:txBody>
          <a:bodyPr wrap="square" rtlCol="0">
            <a:spAutoFit/>
          </a:bodyPr>
          <a:lstStyle/>
          <a:p>
            <a:pPr marL="342900" indent="-342900" defTabSz="914400" eaLnBrk="0" fontAlgn="base" hangingPunct="0">
              <a:spcBef>
                <a:spcPct val="0"/>
              </a:spcBef>
              <a:spcAft>
                <a:spcPct val="0"/>
              </a:spcAft>
              <a:buFont typeface="Wingdings" charset="0"/>
              <a:buChar char="à"/>
            </a:pPr>
            <a:r>
              <a:rPr lang="en-US" sz="2000" dirty="0" smtClean="0">
                <a:solidFill>
                  <a:srgbClr val="000000"/>
                </a:solidFill>
                <a:latin typeface="Arial"/>
                <a:ea typeface="ヒラギノ角ゴ Pro W3"/>
                <a:cs typeface="ヒラギノ角ゴ Pro W3"/>
              </a:rPr>
              <a:t>“</a:t>
            </a:r>
            <a:r>
              <a:rPr lang="en-US" sz="2000" i="1" dirty="0" smtClean="0">
                <a:solidFill>
                  <a:srgbClr val="000000"/>
                </a:solidFill>
                <a:latin typeface="Arial"/>
                <a:ea typeface="ヒラギノ角ゴ Pro W3"/>
                <a:cs typeface="ヒラギノ角ゴ Pro W3"/>
              </a:rPr>
              <a:t>Private life</a:t>
            </a:r>
            <a:r>
              <a:rPr lang="en-US" sz="2000" dirty="0" smtClean="0">
                <a:solidFill>
                  <a:srgbClr val="000000"/>
                </a:solidFill>
                <a:latin typeface="Arial"/>
                <a:ea typeface="ヒラギノ角ゴ Pro W3"/>
                <a:cs typeface="ヒラギノ角ゴ Pro W3"/>
              </a:rPr>
              <a:t>” as relational, fluid, subject to constant (re)negotiation processes? </a:t>
            </a:r>
          </a:p>
          <a:p>
            <a:pPr defTabSz="914400" eaLnBrk="0" fontAlgn="base" hangingPunct="0">
              <a:spcBef>
                <a:spcPct val="0"/>
              </a:spcBef>
              <a:spcAft>
                <a:spcPct val="0"/>
              </a:spcAft>
            </a:pPr>
            <a:r>
              <a:rPr lang="en-US" sz="2000" dirty="0" smtClean="0">
                <a:solidFill>
                  <a:srgbClr val="000000"/>
                </a:solidFill>
                <a:latin typeface="Arial"/>
                <a:ea typeface="ヒラギノ角ゴ Pro W3"/>
                <a:cs typeface="ヒラギノ角ゴ Pro W3"/>
                <a:sym typeface="Wingdings"/>
              </a:rPr>
              <a:t> Helen </a:t>
            </a:r>
            <a:r>
              <a:rPr lang="en-US" sz="2000" dirty="0" err="1" smtClean="0">
                <a:solidFill>
                  <a:srgbClr val="000000"/>
                </a:solidFill>
                <a:latin typeface="Arial"/>
                <a:ea typeface="ヒラギノ角ゴ Pro W3"/>
                <a:cs typeface="ヒラギノ角ゴ Pro W3"/>
                <a:sym typeface="Wingdings"/>
              </a:rPr>
              <a:t>Nissenbaum</a:t>
            </a:r>
            <a:r>
              <a:rPr lang="en-US" sz="2000" dirty="0" smtClean="0">
                <a:solidFill>
                  <a:srgbClr val="000000"/>
                </a:solidFill>
                <a:latin typeface="Arial"/>
                <a:ea typeface="ヒラギノ角ゴ Pro W3"/>
                <a:cs typeface="ヒラギノ角ゴ Pro W3"/>
                <a:sym typeface="Wingdings"/>
              </a:rPr>
              <a:t> (among others) and “contextual privacy”</a:t>
            </a:r>
            <a:endParaRPr lang="en-US" sz="2000" dirty="0">
              <a:solidFill>
                <a:srgbClr val="000000"/>
              </a:solidFill>
              <a:latin typeface="Arial"/>
              <a:ea typeface="ヒラギノ角ゴ Pro W3"/>
              <a:cs typeface="ヒラギノ角ゴ Pro W3"/>
            </a:endParaRPr>
          </a:p>
        </p:txBody>
      </p:sp>
    </p:spTree>
    <p:extLst>
      <p:ext uri="{BB962C8B-B14F-4D97-AF65-F5344CB8AC3E}">
        <p14:creationId xmlns:p14="http://schemas.microsoft.com/office/powerpoint/2010/main" val="7525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51520" y="1124744"/>
            <a:ext cx="8712968" cy="4971256"/>
          </a:xfrm>
        </p:spPr>
        <p:txBody>
          <a:bodyPr/>
          <a:lstStyle/>
          <a:p>
            <a:pPr marL="619125" indent="-346075">
              <a:buNone/>
            </a:pPr>
            <a:r>
              <a:rPr lang="en-US" sz="2000" b="1" i="1" dirty="0" smtClean="0"/>
              <a:t>Utilitarianism</a:t>
            </a:r>
            <a:r>
              <a:rPr lang="en-US" sz="2000" dirty="0" smtClean="0"/>
              <a:t> </a:t>
            </a:r>
            <a:r>
              <a:rPr lang="en-US" sz="2000" dirty="0"/>
              <a:t>– ethical cost-benefit analysis: will (potential) benefits of a given choice/act/rule outweigh possible harms (=costs)?  “Greatest good for the greatest number” – primary framework in U.S. – UK? </a:t>
            </a:r>
            <a:endParaRPr lang="en-US" sz="2000" b="1" i="1" dirty="0"/>
          </a:p>
          <a:p>
            <a:pPr marL="619125" indent="-346075">
              <a:buNone/>
            </a:pPr>
            <a:r>
              <a:rPr lang="en-US" sz="2000" b="1" i="1" dirty="0"/>
              <a:t>Deontology </a:t>
            </a:r>
            <a:r>
              <a:rPr lang="en-US" sz="2000" dirty="0"/>
              <a:t>– emphasizes basic </a:t>
            </a:r>
            <a:r>
              <a:rPr lang="en-US" sz="2000" i="1" dirty="0"/>
              <a:t>rights</a:t>
            </a:r>
            <a:r>
              <a:rPr lang="en-US" sz="2000" dirty="0"/>
              <a:t> of </a:t>
            </a:r>
            <a:r>
              <a:rPr lang="en-US" sz="2000" i="1" dirty="0"/>
              <a:t>autonomous individuals </a:t>
            </a:r>
            <a:r>
              <a:rPr lang="en-US" sz="2000" dirty="0"/>
              <a:t>(including life, liberty, pursuit of property … privacy, etc.) as near-absolute; to be protected (more or less) no matter what benefits might otherwise accrue. Strongly influential in Northern Europe, Scandinavia</a:t>
            </a:r>
            <a:endParaRPr lang="en-US" sz="2000" b="1" i="1" dirty="0"/>
          </a:p>
          <a:p>
            <a:pPr marL="619125" lvl="3" indent="-346075">
              <a:buNone/>
            </a:pPr>
            <a:r>
              <a:rPr lang="en-US" sz="2000" b="1" i="1" dirty="0"/>
              <a:t>feminist ethics</a:t>
            </a:r>
            <a:r>
              <a:rPr lang="en-US" sz="2000" dirty="0"/>
              <a:t>/</a:t>
            </a:r>
            <a:r>
              <a:rPr lang="en-US" sz="2000" b="1" i="1" dirty="0"/>
              <a:t>ethics of care </a:t>
            </a:r>
            <a:r>
              <a:rPr lang="en-US" sz="2000" dirty="0"/>
              <a:t>– </a:t>
            </a:r>
            <a:r>
              <a:rPr lang="en-US" sz="2000" i="1" dirty="0"/>
              <a:t>feeling</a:t>
            </a:r>
            <a:r>
              <a:rPr lang="en-US" sz="2000" dirty="0"/>
              <a:t> as much as reason is a crucial “way of knowing,” especially with regard to ethics as a matter of “sustaining the web of </a:t>
            </a:r>
            <a:r>
              <a:rPr lang="en-US" sz="2000" i="1" dirty="0"/>
              <a:t>relationships</a:t>
            </a:r>
            <a:r>
              <a:rPr lang="en-US" sz="2000" dirty="0" smtClean="0"/>
              <a:t>” </a:t>
            </a:r>
            <a:br>
              <a:rPr lang="en-US" sz="2000" dirty="0" smtClean="0"/>
            </a:br>
            <a:r>
              <a:rPr lang="en-US" sz="2000" dirty="0" smtClean="0">
                <a:sym typeface="Wingdings"/>
              </a:rPr>
              <a:t> </a:t>
            </a:r>
            <a:r>
              <a:rPr lang="en-US" altLang="en-US" sz="2000" b="1" dirty="0" smtClean="0"/>
              <a:t>“</a:t>
            </a:r>
            <a:r>
              <a:rPr lang="en-US" altLang="en-US" sz="2000" b="1" dirty="0"/>
              <a:t>good Samaritan” ethics </a:t>
            </a:r>
            <a:r>
              <a:rPr lang="en-US" altLang="en-US" sz="2000" dirty="0"/>
              <a:t>that goes beyond the </a:t>
            </a:r>
            <a:r>
              <a:rPr lang="en-US" altLang="en-US" sz="2000" i="1" dirty="0"/>
              <a:t>minimal </a:t>
            </a:r>
            <a:r>
              <a:rPr lang="en-US" altLang="en-US" sz="2000" dirty="0"/>
              <a:t>requirements of prevailing law, practices (Thomson 1971); </a:t>
            </a:r>
            <a:endParaRPr lang="en-US" sz="2000" b="1" i="1" dirty="0"/>
          </a:p>
          <a:p>
            <a:pPr marL="619125" indent="-346075">
              <a:buNone/>
            </a:pPr>
            <a:r>
              <a:rPr lang="en-US" sz="2000" b="1" i="1" dirty="0"/>
              <a:t>virtue ethics</a:t>
            </a:r>
            <a:r>
              <a:rPr lang="en-US" sz="2000" dirty="0"/>
              <a:t> – what virtues (habit, practices, facilities) are requisite for the good life and community harmony? (“Eastern,” increasingly “Western”</a:t>
            </a:r>
            <a:r>
              <a:rPr lang="en-US" sz="2000" dirty="0" smtClean="0"/>
              <a:t>)</a:t>
            </a:r>
          </a:p>
          <a:p>
            <a:pPr marL="619125" indent="-346075">
              <a:buNone/>
            </a:pPr>
            <a:r>
              <a:rPr lang="en-US" sz="2000" b="1" i="1" dirty="0" smtClean="0"/>
              <a:t>existentialism(s) </a:t>
            </a:r>
            <a:r>
              <a:rPr lang="en-US" sz="2000" i="1" dirty="0" smtClean="0"/>
              <a:t>– e.g., </a:t>
            </a:r>
            <a:r>
              <a:rPr lang="en-US" sz="2000" b="1" i="1" dirty="0" smtClean="0"/>
              <a:t>Existential Terrains: Memory and Meaning in Cultures of Connectivity </a:t>
            </a:r>
            <a:r>
              <a:rPr lang="en-US" sz="2000" i="1" dirty="0" smtClean="0"/>
              <a:t>&lt;</a:t>
            </a:r>
            <a:r>
              <a:rPr lang="en-US" sz="2000" dirty="0" smtClean="0"/>
              <a:t>http</a:t>
            </a:r>
            <a:r>
              <a:rPr lang="en-US" sz="2000" dirty="0"/>
              <a:t>://</a:t>
            </a:r>
            <a:r>
              <a:rPr lang="en-US" sz="2000" dirty="0" err="1"/>
              <a:t>et.ims.su.se</a:t>
            </a:r>
            <a:r>
              <a:rPr lang="en-US" sz="2000" dirty="0" smtClean="0"/>
              <a:t>/&gt;</a:t>
            </a:r>
            <a:endParaRPr lang="en-US" sz="2000" b="1" i="1" dirty="0"/>
          </a:p>
        </p:txBody>
      </p:sp>
      <p:sp>
        <p:nvSpPr>
          <p:cNvPr id="5" name="Title 1"/>
          <p:cNvSpPr>
            <a:spLocks noGrp="1"/>
          </p:cNvSpPr>
          <p:nvPr>
            <p:ph type="title"/>
          </p:nvPr>
        </p:nvSpPr>
        <p:spPr>
          <a:xfrm>
            <a:off x="990600" y="476672"/>
            <a:ext cx="7696200" cy="574576"/>
          </a:xfrm>
        </p:spPr>
        <p:txBody>
          <a:bodyPr/>
          <a:lstStyle/>
          <a:p>
            <a:pPr algn="ctr" eaLnBrk="1" hangingPunct="1"/>
            <a:r>
              <a:rPr lang="nb-NO" sz="2400" dirty="0" smtClean="0"/>
              <a:t>1. </a:t>
            </a:r>
            <a:r>
              <a:rPr lang="en-US" sz="2400" dirty="0"/>
              <a:t>B</a:t>
            </a:r>
            <a:r>
              <a:rPr lang="en-US" sz="2400" dirty="0" smtClean="0"/>
              <a:t>. (some) ethical frameworks</a:t>
            </a:r>
            <a:endParaRPr lang="nb-NO" sz="2400" dirty="0" smtClean="0"/>
          </a:p>
        </p:txBody>
      </p:sp>
    </p:spTree>
    <p:extLst>
      <p:ext uri="{BB962C8B-B14F-4D97-AF65-F5344CB8AC3E}">
        <p14:creationId xmlns:p14="http://schemas.microsoft.com/office/powerpoint/2010/main" val="2666066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08720"/>
            <a:ext cx="8478761" cy="5501506"/>
          </a:xfrm>
          <a:prstGeom prst="rect">
            <a:avLst/>
          </a:prstGeom>
        </p:spPr>
        <p:txBody>
          <a:bodyPr wrap="square">
            <a:spAutoFit/>
          </a:bodyPr>
          <a:lstStyle/>
          <a:p>
            <a:pPr defTabSz="914400" eaLnBrk="0" fontAlgn="base" hangingPunct="0">
              <a:spcBef>
                <a:spcPts val="1488"/>
              </a:spcBef>
              <a:spcAft>
                <a:spcPct val="0"/>
              </a:spcAft>
              <a:buClr>
                <a:srgbClr val="000000"/>
              </a:buClr>
              <a:buSzPct val="100000"/>
            </a:pPr>
            <a:r>
              <a:rPr lang="en-GB" sz="2400" b="1" dirty="0" smtClean="0">
                <a:solidFill>
                  <a:srgbClr val="000000"/>
                </a:solidFill>
                <a:latin typeface="Arial" charset="0"/>
                <a:ea typeface="ヒラギノ角ゴ Pro W3" charset="-128"/>
                <a:cs typeface="Times New Roman" charset="0"/>
              </a:rPr>
              <a:t>Somewhat more carefully …</a:t>
            </a:r>
          </a:p>
          <a:p>
            <a:pPr defTabSz="914400" eaLnBrk="0" fontAlgn="base" hangingPunct="0">
              <a:spcBef>
                <a:spcPts val="1488"/>
              </a:spcBef>
              <a:spcAft>
                <a:spcPct val="0"/>
              </a:spcAft>
              <a:buClr>
                <a:srgbClr val="000000"/>
              </a:buClr>
              <a:buSzPct val="100000"/>
            </a:pPr>
            <a:r>
              <a:rPr lang="en-GB" sz="2400" b="1" dirty="0" smtClean="0">
                <a:solidFill>
                  <a:srgbClr val="000000"/>
                </a:solidFill>
                <a:latin typeface="Arial" charset="0"/>
                <a:ea typeface="ヒラギノ角ゴ Pro W3" charset="-128"/>
                <a:cs typeface="Times New Roman" charset="0"/>
              </a:rPr>
              <a:t>Utilitarianism and Deontology: two interwoven but distinct approaches to ethical decision-making</a:t>
            </a:r>
          </a:p>
          <a:p>
            <a:pPr algn="just" defTabSz="914400" eaLnBrk="0" fontAlgn="base" hangingPunct="0">
              <a:spcBef>
                <a:spcPts val="1488"/>
              </a:spcBef>
              <a:spcAft>
                <a:spcPct val="0"/>
              </a:spcAft>
              <a:buClr>
                <a:srgbClr val="000000"/>
              </a:buClr>
              <a:buSzPct val="100000"/>
            </a:pPr>
            <a:r>
              <a:rPr lang="en-GB" sz="2400" b="1" dirty="0" smtClean="0">
                <a:solidFill>
                  <a:srgbClr val="000000"/>
                </a:solidFill>
                <a:latin typeface="Arial" charset="0"/>
                <a:ea typeface="ヒラギノ角ゴ Pro W3" charset="-128"/>
                <a:cs typeface="Times New Roman" charset="0"/>
              </a:rPr>
              <a:t>UTILITARIANISM</a:t>
            </a:r>
          </a:p>
          <a:p>
            <a:pPr lvl="1" defTabSz="914400" eaLnBrk="0" fontAlgn="base" hangingPunct="0">
              <a:spcBef>
                <a:spcPts val="588"/>
              </a:spcBef>
              <a:spcAft>
                <a:spcPct val="0"/>
              </a:spcAft>
              <a:buClr>
                <a:srgbClr val="3333CC"/>
              </a:buClr>
              <a:buSzPct val="93000"/>
            </a:pPr>
            <a:r>
              <a:rPr lang="en-GB" sz="2400" b="1" dirty="0" smtClean="0">
                <a:solidFill>
                  <a:srgbClr val="000000"/>
                </a:solidFill>
                <a:latin typeface="Arial" charset="0"/>
                <a:ea typeface="ヒラギノ角ゴ Pro W3" charset="-128"/>
                <a:cs typeface="Times New Roman" charset="0"/>
              </a:rPr>
              <a:t>… an ethical theory claiming that what makes </a:t>
            </a:r>
            <a:r>
              <a:rPr lang="en-GB" sz="2400" b="1" dirty="0" err="1" smtClean="0">
                <a:solidFill>
                  <a:srgbClr val="000000"/>
                </a:solidFill>
                <a:latin typeface="Arial" charset="0"/>
                <a:ea typeface="ヒラギノ角ゴ Pro W3" charset="-128"/>
                <a:cs typeface="Times New Roman" charset="0"/>
              </a:rPr>
              <a:t>behavior</a:t>
            </a:r>
            <a:r>
              <a:rPr lang="en-GB" sz="2400" b="1" dirty="0" smtClean="0">
                <a:solidFill>
                  <a:srgbClr val="000000"/>
                </a:solidFill>
                <a:latin typeface="Arial" charset="0"/>
                <a:ea typeface="ヒラギノ角ゴ Pro W3" charset="-128"/>
                <a:cs typeface="Times New Roman" charset="0"/>
              </a:rPr>
              <a:t> right or wrong depends wholly on the consequences….utilitarianism affirms that what is important about human </a:t>
            </a:r>
            <a:r>
              <a:rPr lang="en-GB" sz="2400" b="1" dirty="0" err="1" smtClean="0">
                <a:solidFill>
                  <a:srgbClr val="000000"/>
                </a:solidFill>
                <a:latin typeface="Arial" charset="0"/>
                <a:ea typeface="ヒラギノ角ゴ Pro W3" charset="-128"/>
                <a:cs typeface="Times New Roman" charset="0"/>
              </a:rPr>
              <a:t>behavior</a:t>
            </a:r>
            <a:r>
              <a:rPr lang="en-GB" sz="2400" b="1" dirty="0" smtClean="0">
                <a:solidFill>
                  <a:srgbClr val="000000"/>
                </a:solidFill>
                <a:latin typeface="Arial" charset="0"/>
                <a:ea typeface="ヒラギノ角ゴ Pro W3" charset="-128"/>
                <a:cs typeface="Times New Roman" charset="0"/>
              </a:rPr>
              <a:t> is </a:t>
            </a:r>
            <a:r>
              <a:rPr lang="en-GB" sz="2400" i="1" dirty="0" smtClean="0">
                <a:solidFill>
                  <a:srgbClr val="000000"/>
                </a:solidFill>
                <a:latin typeface="Arial" charset="0"/>
                <a:ea typeface="ヒラギノ角ゴ Pro W3" charset="-128"/>
                <a:cs typeface="Times New Roman" charset="0"/>
              </a:rPr>
              <a:t>the outcome or results of the </a:t>
            </a:r>
            <a:r>
              <a:rPr lang="en-GB" sz="2400" i="1" dirty="0" err="1" smtClean="0">
                <a:solidFill>
                  <a:srgbClr val="000000"/>
                </a:solidFill>
                <a:latin typeface="Arial" charset="0"/>
                <a:ea typeface="ヒラギノ角ゴ Pro W3" charset="-128"/>
                <a:cs typeface="Times New Roman" charset="0"/>
              </a:rPr>
              <a:t>behavior</a:t>
            </a:r>
            <a:r>
              <a:rPr lang="en-GB" sz="2400" i="1" dirty="0" smtClean="0">
                <a:solidFill>
                  <a:srgbClr val="000000"/>
                </a:solidFill>
                <a:latin typeface="Arial" charset="0"/>
                <a:ea typeface="ヒラギノ角ゴ Pro W3" charset="-128"/>
                <a:cs typeface="Times New Roman" charset="0"/>
              </a:rPr>
              <a:t> and not the intention a person has when he or she acts</a:t>
            </a:r>
            <a:r>
              <a:rPr lang="ja-JP" altLang="en-GB" sz="2400" b="1" dirty="0" smtClean="0">
                <a:solidFill>
                  <a:srgbClr val="000000"/>
                </a:solidFill>
                <a:latin typeface="Arial" charset="0"/>
                <a:ea typeface="ヒラギノ角ゴ Pro W3" charset="-128"/>
                <a:cs typeface="Times New Roman" charset="0"/>
              </a:rPr>
              <a:t>”</a:t>
            </a:r>
            <a:r>
              <a:rPr lang="en-GB" sz="2400" b="1" dirty="0" smtClean="0">
                <a:solidFill>
                  <a:srgbClr val="000000"/>
                </a:solidFill>
                <a:latin typeface="Arial" charset="0"/>
                <a:ea typeface="ヒラギノ角ゴ Pro W3" charset="-128"/>
                <a:cs typeface="Times New Roman" charset="0"/>
              </a:rPr>
              <a:t> (36: emphasis added, CE).</a:t>
            </a:r>
          </a:p>
          <a:p>
            <a:pPr lvl="1" defTabSz="914400" eaLnBrk="0" fontAlgn="base" hangingPunct="0">
              <a:spcBef>
                <a:spcPts val="588"/>
              </a:spcBef>
              <a:spcAft>
                <a:spcPct val="0"/>
              </a:spcAft>
              <a:buClr>
                <a:srgbClr val="3333CC"/>
              </a:buClr>
              <a:buSzPct val="93000"/>
            </a:pPr>
            <a:r>
              <a:rPr lang="en-GB" sz="2400" b="1" dirty="0" smtClean="0">
                <a:solidFill>
                  <a:srgbClr val="000000"/>
                </a:solidFill>
                <a:latin typeface="Arial" charset="0"/>
                <a:ea typeface="ヒラギノ角ゴ Pro W3" charset="-128"/>
                <a:cs typeface="Times New Roman" charset="0"/>
              </a:rPr>
              <a:t> </a:t>
            </a:r>
          </a:p>
          <a:p>
            <a:pPr lvl="1" defTabSz="914400" eaLnBrk="0" fontAlgn="base" hangingPunct="0">
              <a:spcBef>
                <a:spcPts val="588"/>
              </a:spcBef>
              <a:spcAft>
                <a:spcPct val="0"/>
              </a:spcAft>
              <a:buClr>
                <a:srgbClr val="3333CC"/>
              </a:buClr>
              <a:buSzPct val="80000"/>
            </a:pPr>
            <a:r>
              <a:rPr lang="en-GB" sz="2400" b="1" dirty="0" smtClean="0">
                <a:solidFill>
                  <a:srgbClr val="000000"/>
                </a:solidFill>
                <a:latin typeface="Arial" charset="0"/>
                <a:ea typeface="ヒラギノ角ゴ Pro W3" charset="-128"/>
                <a:cs typeface="Times New Roman" charset="0"/>
              </a:rPr>
              <a:t>(From: Deborah Johnson, </a:t>
            </a:r>
            <a:r>
              <a:rPr lang="en-GB" sz="2400" b="1" i="1" dirty="0" smtClean="0">
                <a:solidFill>
                  <a:srgbClr val="000000"/>
                </a:solidFill>
                <a:latin typeface="Arial" charset="0"/>
                <a:ea typeface="ヒラギノ角ゴ Pro W3" charset="-128"/>
                <a:cs typeface="Times New Roman" charset="0"/>
              </a:rPr>
              <a:t>Computer Ethics</a:t>
            </a:r>
            <a:r>
              <a:rPr lang="en-GB" sz="2400" b="1" dirty="0" smtClean="0">
                <a:solidFill>
                  <a:srgbClr val="000000"/>
                </a:solidFill>
                <a:latin typeface="Arial" charset="0"/>
                <a:ea typeface="ヒラギノ角ゴ Pro W3" charset="-128"/>
                <a:cs typeface="Times New Roman" charset="0"/>
              </a:rPr>
              <a:t>, 3</a:t>
            </a:r>
            <a:r>
              <a:rPr lang="en-GB" sz="2400" b="1" baseline="30000" dirty="0" smtClean="0">
                <a:solidFill>
                  <a:srgbClr val="000000"/>
                </a:solidFill>
                <a:latin typeface="Arial" charset="0"/>
                <a:ea typeface="ヒラギノ角ゴ Pro W3" charset="-128"/>
                <a:cs typeface="Times New Roman" charset="0"/>
              </a:rPr>
              <a:t>rd</a:t>
            </a:r>
            <a:r>
              <a:rPr lang="en-GB" sz="2400" b="1" dirty="0" smtClean="0">
                <a:solidFill>
                  <a:srgbClr val="000000"/>
                </a:solidFill>
                <a:latin typeface="Arial" charset="0"/>
                <a:ea typeface="ヒラギノ角ゴ Pro W3" charset="-128"/>
                <a:cs typeface="Times New Roman" charset="0"/>
              </a:rPr>
              <a:t>. ed. Upper Saddle River, New Jersey: Prentice-Hall, 2001.</a:t>
            </a:r>
            <a:endParaRPr lang="en-GB" sz="2400" b="1" dirty="0">
              <a:solidFill>
                <a:srgbClr val="000000"/>
              </a:solidFill>
              <a:latin typeface="Arial" charset="0"/>
              <a:ea typeface="ヒラギノ角ゴ Pro W3" charset="-128"/>
              <a:cs typeface="Times New Roman" charset="0"/>
            </a:endParaRPr>
          </a:p>
        </p:txBody>
      </p:sp>
    </p:spTree>
    <p:extLst>
      <p:ext uri="{BB962C8B-B14F-4D97-AF65-F5344CB8AC3E}">
        <p14:creationId xmlns:p14="http://schemas.microsoft.com/office/powerpoint/2010/main" val="996953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663327"/>
            <a:ext cx="8478761" cy="5923544"/>
          </a:xfrm>
          <a:prstGeom prst="rect">
            <a:avLst/>
          </a:prstGeom>
        </p:spPr>
        <p:txBody>
          <a:bodyPr wrap="square">
            <a:spAutoFit/>
          </a:bodyPr>
          <a:lstStyle/>
          <a:p>
            <a:pPr algn="just" defTabSz="914400" eaLnBrk="0" fontAlgn="base" hangingPunct="0">
              <a:lnSpc>
                <a:spcPct val="95000"/>
              </a:lnSpc>
              <a:spcBef>
                <a:spcPts val="1488"/>
              </a:spcBef>
              <a:spcAft>
                <a:spcPct val="0"/>
              </a:spcAft>
              <a:buClr>
                <a:srgbClr val="000000"/>
              </a:buClr>
              <a:buSzPct val="100000"/>
            </a:pPr>
            <a:r>
              <a:rPr lang="en-GB" sz="2800" b="1" dirty="0" smtClean="0">
                <a:solidFill>
                  <a:srgbClr val="000000"/>
                </a:solidFill>
                <a:latin typeface="Arial" charset="0"/>
                <a:ea typeface="ヒラギノ角ゴ Pro W3" charset="-128"/>
                <a:cs typeface="Times New Roman" charset="0"/>
              </a:rPr>
              <a:t>UTILITARIANISM</a:t>
            </a:r>
          </a:p>
          <a:p>
            <a:pPr algn="just" defTabSz="914400" eaLnBrk="0" fontAlgn="base" hangingPunct="0">
              <a:spcBef>
                <a:spcPts val="173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When faced with competing possible actions or choices, utilitarian approaches apply an ethical sort of cost/benefit approach, in the effort to determine which act will lead to the greater benefit, usually couched in terms of happiness (a notoriously difficult and ambiguous concept – thus making utilitarian approaches often difficult to apply in </a:t>
            </a:r>
            <a:r>
              <a:rPr lang="en-GB" sz="2400" i="1" dirty="0" smtClean="0">
                <a:solidFill>
                  <a:srgbClr val="000000"/>
                </a:solidFill>
                <a:latin typeface="Arial" charset="0"/>
                <a:ea typeface="ヒラギノ角ゴ Pro W3" charset="-128"/>
                <a:cs typeface="Times New Roman" charset="0"/>
              </a:rPr>
              <a:t>praxis</a:t>
            </a:r>
            <a:r>
              <a:rPr lang="en-GB" sz="2400" dirty="0" smtClean="0">
                <a:solidFill>
                  <a:srgbClr val="000000"/>
                </a:solidFill>
                <a:latin typeface="Arial" charset="0"/>
                <a:ea typeface="ヒラギノ角ゴ Pro W3" charset="-128"/>
                <a:cs typeface="Times New Roman" charset="0"/>
              </a:rPr>
              <a:t>). </a:t>
            </a:r>
          </a:p>
          <a:p>
            <a:pPr defTabSz="914400" eaLnBrk="0" fontAlgn="base" hangingPunct="0">
              <a:spcBef>
                <a:spcPts val="1738"/>
              </a:spcBef>
              <a:spcAft>
                <a:spcPct val="0"/>
              </a:spcAft>
              <a:buClr>
                <a:srgbClr val="000000"/>
              </a:buClr>
              <a:buSzPct val="100000"/>
            </a:pPr>
            <a:r>
              <a:rPr lang="en-GB" sz="2400" i="1" dirty="0" smtClean="0">
                <a:solidFill>
                  <a:srgbClr val="000000"/>
                </a:solidFill>
                <a:latin typeface="Arial" charset="0"/>
                <a:ea typeface="ヒラギノ角ゴ Pro W3" charset="-128"/>
                <a:cs typeface="Times New Roman" charset="0"/>
              </a:rPr>
              <a:t>species of utilitarianism</a:t>
            </a:r>
            <a:r>
              <a:rPr lang="en-GB" sz="2400" dirty="0" smtClean="0">
                <a:solidFill>
                  <a:srgbClr val="000000"/>
                </a:solidFill>
                <a:latin typeface="Arial" charset="0"/>
                <a:ea typeface="ヒラギノ角ゴ Pro W3" charset="-128"/>
                <a:cs typeface="Times New Roman" charset="0"/>
              </a:rPr>
              <a:t> (also called </a:t>
            </a:r>
            <a:r>
              <a:rPr lang="en-GB" sz="2400" i="1" dirty="0" smtClean="0">
                <a:solidFill>
                  <a:srgbClr val="000000"/>
                </a:solidFill>
                <a:latin typeface="Arial" charset="0"/>
                <a:ea typeface="ヒラギノ角ゴ Pro W3" charset="-128"/>
                <a:cs typeface="Times New Roman" charset="0"/>
              </a:rPr>
              <a:t>teleological</a:t>
            </a:r>
            <a:r>
              <a:rPr lang="en-GB" sz="2400" dirty="0" smtClean="0">
                <a:solidFill>
                  <a:srgbClr val="000000"/>
                </a:solidFill>
                <a:latin typeface="Arial" charset="0"/>
                <a:ea typeface="ヒラギノ角ゴ Pro W3" charset="-128"/>
                <a:cs typeface="Times New Roman" charset="0"/>
              </a:rPr>
              <a:t> or goal-oriented theories):</a:t>
            </a:r>
          </a:p>
          <a:p>
            <a:pPr lvl="1" defTabSz="914400" eaLnBrk="0" fontAlgn="base" hangingPunct="0">
              <a:spcBef>
                <a:spcPts val="1363"/>
              </a:spcBef>
              <a:spcAft>
                <a:spcPct val="0"/>
              </a:spcAft>
              <a:buClr>
                <a:srgbClr val="000000"/>
              </a:buClr>
              <a:buSzPct val="91000"/>
            </a:pPr>
            <a:r>
              <a:rPr lang="en-GB" sz="2400" i="1" dirty="0" smtClean="0">
                <a:solidFill>
                  <a:srgbClr val="000000"/>
                </a:solidFill>
                <a:latin typeface="Arial" charset="0"/>
                <a:ea typeface="ヒラギノ角ゴ Pro W3" charset="-128"/>
                <a:cs typeface="Times New Roman" charset="0"/>
              </a:rPr>
              <a:t>ethical egoism</a:t>
            </a:r>
            <a:r>
              <a:rPr lang="en-GB" sz="2400" dirty="0" smtClean="0">
                <a:solidFill>
                  <a:srgbClr val="000000"/>
                </a:solidFill>
                <a:latin typeface="Arial" charset="0"/>
                <a:ea typeface="ヒラギノ角ゴ Pro W3" charset="-128"/>
                <a:cs typeface="Times New Roman" charset="0"/>
              </a:rPr>
              <a:t>: one is concerned solely with maximizing benefit or happiness for oneself (and/or)</a:t>
            </a:r>
            <a:br>
              <a:rPr lang="en-GB" sz="2400" dirty="0" smtClean="0">
                <a:solidFill>
                  <a:srgbClr val="000000"/>
                </a:solidFill>
                <a:latin typeface="Arial" charset="0"/>
                <a:ea typeface="ヒラギノ角ゴ Pro W3" charset="-128"/>
                <a:cs typeface="Times New Roman" charset="0"/>
              </a:rPr>
            </a:br>
            <a:r>
              <a:rPr lang="en-GB" sz="2400" i="1" dirty="0" smtClean="0">
                <a:solidFill>
                  <a:srgbClr val="000000"/>
                </a:solidFill>
                <a:latin typeface="Arial" charset="0"/>
                <a:ea typeface="ヒラギノ角ゴ Pro W3" charset="-128"/>
                <a:cs typeface="Times New Roman" charset="0"/>
              </a:rPr>
              <a:t>(act / rule) utilitarianism</a:t>
            </a:r>
            <a:r>
              <a:rPr lang="en-GB" sz="2400" dirty="0" smtClean="0">
                <a:solidFill>
                  <a:srgbClr val="000000"/>
                </a:solidFill>
                <a:latin typeface="Arial" charset="0"/>
                <a:ea typeface="ヒラギノ角ゴ Pro W3" charset="-128"/>
                <a:cs typeface="Times New Roman" charset="0"/>
              </a:rPr>
              <a:t>:  maximize benefit or happiness for a larger group (hence the utilitarian motto of seeking </a:t>
            </a:r>
            <a:r>
              <a:rPr lang="ja-JP" altLang="en-GB" sz="2400" dirty="0" smtClean="0">
                <a:solidFill>
                  <a:srgbClr val="000000"/>
                </a:solidFill>
                <a:latin typeface="Arial" charset="0"/>
                <a:ea typeface="ヒラギノ角ゴ Pro W3" charset="-128"/>
                <a:cs typeface="Times New Roman" charset="0"/>
              </a:rPr>
              <a:t>“</a:t>
            </a:r>
            <a:r>
              <a:rPr lang="en-GB" sz="2400" dirty="0" smtClean="0">
                <a:solidFill>
                  <a:srgbClr val="000000"/>
                </a:solidFill>
                <a:latin typeface="Arial" charset="0"/>
                <a:ea typeface="ヒラギノ角ゴ Pro W3" charset="-128"/>
                <a:cs typeface="Times New Roman" charset="0"/>
              </a:rPr>
              <a:t>the greatest good for the greatest number</a:t>
            </a:r>
            <a:r>
              <a:rPr lang="ja-JP" altLang="en-GB" sz="2400" dirty="0" smtClean="0">
                <a:solidFill>
                  <a:srgbClr val="000000"/>
                </a:solidFill>
                <a:latin typeface="Arial" charset="0"/>
                <a:ea typeface="ヒラギノ角ゴ Pro W3" charset="-128"/>
                <a:cs typeface="Times New Roman" charset="0"/>
              </a:rPr>
              <a:t>”</a:t>
            </a:r>
            <a:r>
              <a:rPr lang="en-GB" sz="2400" dirty="0" smtClean="0">
                <a:solidFill>
                  <a:srgbClr val="000000"/>
                </a:solidFill>
                <a:latin typeface="Arial" charset="0"/>
                <a:ea typeface="ヒラギノ角ゴ Pro W3" charset="-128"/>
                <a:cs typeface="Times New Roman" charset="0"/>
              </a:rPr>
              <a:t>).</a:t>
            </a:r>
            <a:r>
              <a:rPr lang="en-GB" sz="2400" b="1" dirty="0" smtClean="0">
                <a:solidFill>
                  <a:srgbClr val="000000"/>
                </a:solidFill>
                <a:latin typeface="Arial" charset="0"/>
                <a:ea typeface="ヒラギノ角ゴ Pro W3" charset="-128"/>
                <a:cs typeface="Times New Roman" charset="0"/>
              </a:rPr>
              <a:t> </a:t>
            </a:r>
            <a:endParaRPr lang="en-GB" sz="2400" b="1" dirty="0">
              <a:solidFill>
                <a:srgbClr val="000000"/>
              </a:solidFill>
              <a:latin typeface="Arial" charset="0"/>
              <a:ea typeface="ヒラギノ角ゴ Pro W3" charset="-128"/>
              <a:cs typeface="Times New Roman" charset="0"/>
            </a:endParaRPr>
          </a:p>
        </p:txBody>
      </p:sp>
    </p:spTree>
    <p:extLst>
      <p:ext uri="{BB962C8B-B14F-4D97-AF65-F5344CB8AC3E}">
        <p14:creationId xmlns:p14="http://schemas.microsoft.com/office/powerpoint/2010/main" val="4228249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696317"/>
            <a:ext cx="8478761" cy="3239861"/>
          </a:xfrm>
          <a:prstGeom prst="rect">
            <a:avLst/>
          </a:prstGeom>
        </p:spPr>
        <p:txBody>
          <a:bodyPr wrap="square">
            <a:spAutoFit/>
          </a:bodyPr>
          <a:lstStyle/>
          <a:p>
            <a:pPr algn="just" defTabSz="914400" eaLnBrk="0" fontAlgn="base" hangingPunct="0">
              <a:lnSpc>
                <a:spcPct val="95000"/>
              </a:lnSpc>
              <a:spcBef>
                <a:spcPts val="1488"/>
              </a:spcBef>
              <a:spcAft>
                <a:spcPct val="0"/>
              </a:spcAft>
              <a:buClr>
                <a:srgbClr val="000000"/>
              </a:buClr>
              <a:buSzPct val="100000"/>
            </a:pPr>
            <a:r>
              <a:rPr lang="en-GB" sz="2800" b="1" dirty="0" smtClean="0">
                <a:solidFill>
                  <a:srgbClr val="000000"/>
                </a:solidFill>
                <a:latin typeface="Arial" charset="0"/>
                <a:ea typeface="ヒラギノ角ゴ Pro W3" charset="-128"/>
                <a:cs typeface="Times New Roman" charset="0"/>
              </a:rPr>
              <a:t>UTILITARIANISM</a:t>
            </a:r>
          </a:p>
          <a:p>
            <a:pPr algn="just" defTabSz="914400" eaLnBrk="0" fontAlgn="base" hangingPunct="0">
              <a:spcBef>
                <a:spcPts val="1738"/>
              </a:spcBef>
              <a:spcAft>
                <a:spcPct val="0"/>
              </a:spcAft>
              <a:buClr>
                <a:srgbClr val="000000"/>
              </a:buClr>
              <a:buSzPct val="100000"/>
            </a:pPr>
            <a:r>
              <a:rPr lang="da-DK" sz="2400" dirty="0" smtClean="0">
                <a:solidFill>
                  <a:srgbClr val="000000"/>
                </a:solidFill>
                <a:latin typeface="Arial" charset="0"/>
                <a:ea typeface="ヒラギノ角ゴ Pro W3" charset="-128"/>
                <a:cs typeface="Times New Roman" charset="0"/>
              </a:rPr>
              <a:t>Simple </a:t>
            </a:r>
            <a:r>
              <a:rPr lang="da-DK" sz="2400" dirty="0" err="1" smtClean="0">
                <a:solidFill>
                  <a:srgbClr val="000000"/>
                </a:solidFill>
                <a:latin typeface="Arial" charset="0"/>
                <a:ea typeface="ヒラギノ角ゴ Pro W3" charset="-128"/>
                <a:cs typeface="Times New Roman" charset="0"/>
              </a:rPr>
              <a:t>example</a:t>
            </a:r>
            <a:r>
              <a:rPr lang="da-DK" sz="2400" dirty="0" smtClean="0">
                <a:solidFill>
                  <a:srgbClr val="000000"/>
                </a:solidFill>
                <a:latin typeface="Arial" charset="0"/>
                <a:ea typeface="ヒラギノ角ゴ Pro W3" charset="-128"/>
                <a:cs typeface="Times New Roman" charset="0"/>
              </a:rPr>
              <a:t>: impromptu </a:t>
            </a:r>
            <a:r>
              <a:rPr lang="da-DK" sz="2400" dirty="0" err="1" smtClean="0">
                <a:solidFill>
                  <a:srgbClr val="000000"/>
                </a:solidFill>
                <a:latin typeface="Arial" charset="0"/>
                <a:ea typeface="ヒラギノ角ゴ Pro W3" charset="-128"/>
                <a:cs typeface="Times New Roman" charset="0"/>
              </a:rPr>
              <a:t>beer</a:t>
            </a:r>
            <a:r>
              <a:rPr lang="da-DK" sz="2400" dirty="0" smtClean="0">
                <a:solidFill>
                  <a:srgbClr val="000000"/>
                </a:solidFill>
                <a:latin typeface="Arial" charset="0"/>
                <a:ea typeface="ヒラギノ角ゴ Pro W3" charset="-128"/>
                <a:cs typeface="Times New Roman" charset="0"/>
              </a:rPr>
              <a:t> and pizza / or </a:t>
            </a:r>
            <a:r>
              <a:rPr lang="da-DK" sz="2400" dirty="0" err="1" smtClean="0">
                <a:solidFill>
                  <a:srgbClr val="000000"/>
                </a:solidFill>
                <a:latin typeface="Arial" charset="0"/>
                <a:ea typeface="ヒラギノ角ゴ Pro W3" charset="-128"/>
                <a:cs typeface="Times New Roman" charset="0"/>
              </a:rPr>
              <a:t>fulfill</a:t>
            </a:r>
            <a:r>
              <a:rPr lang="da-DK" sz="2400" dirty="0" smtClean="0">
                <a:solidFill>
                  <a:srgbClr val="000000"/>
                </a:solidFill>
                <a:latin typeface="Arial" charset="0"/>
                <a:ea typeface="ヒラギノ角ゴ Pro W3" charset="-128"/>
                <a:cs typeface="Times New Roman" charset="0"/>
              </a:rPr>
              <a:t> </a:t>
            </a:r>
            <a:r>
              <a:rPr lang="da-DK" sz="2400" dirty="0" err="1" smtClean="0">
                <a:solidFill>
                  <a:srgbClr val="000000"/>
                </a:solidFill>
                <a:latin typeface="Arial" charset="0"/>
                <a:ea typeface="ヒラギノ角ゴ Pro W3" charset="-128"/>
                <a:cs typeface="Times New Roman" charset="0"/>
              </a:rPr>
              <a:t>your</a:t>
            </a:r>
            <a:r>
              <a:rPr lang="da-DK" sz="2400" dirty="0" smtClean="0">
                <a:solidFill>
                  <a:srgbClr val="000000"/>
                </a:solidFill>
                <a:latin typeface="Arial" charset="0"/>
                <a:ea typeface="ヒラギノ角ゴ Pro W3" charset="-128"/>
                <a:cs typeface="Times New Roman" charset="0"/>
              </a:rPr>
              <a:t> </a:t>
            </a:r>
            <a:r>
              <a:rPr lang="da-DK" sz="2400" dirty="0" err="1" smtClean="0">
                <a:solidFill>
                  <a:srgbClr val="000000"/>
                </a:solidFill>
                <a:latin typeface="Arial" charset="0"/>
                <a:ea typeface="ヒラギノ角ゴ Pro W3" charset="-128"/>
                <a:cs typeface="Times New Roman" charset="0"/>
              </a:rPr>
              <a:t>promise</a:t>
            </a:r>
            <a:r>
              <a:rPr lang="da-DK" sz="2400" dirty="0" smtClean="0">
                <a:solidFill>
                  <a:srgbClr val="000000"/>
                </a:solidFill>
                <a:latin typeface="Arial" charset="0"/>
                <a:ea typeface="ヒラギノ角ゴ Pro W3" charset="-128"/>
                <a:cs typeface="Times New Roman" charset="0"/>
              </a:rPr>
              <a:t> to </a:t>
            </a:r>
            <a:r>
              <a:rPr lang="da-DK" sz="2400" dirty="0" err="1" smtClean="0">
                <a:solidFill>
                  <a:srgbClr val="000000"/>
                </a:solidFill>
                <a:latin typeface="Arial" charset="0"/>
                <a:ea typeface="ヒラギノ角ゴ Pro W3" charset="-128"/>
                <a:cs typeface="Times New Roman" charset="0"/>
              </a:rPr>
              <a:t>help</a:t>
            </a:r>
            <a:r>
              <a:rPr lang="da-DK" sz="2400" dirty="0" smtClean="0">
                <a:solidFill>
                  <a:srgbClr val="000000"/>
                </a:solidFill>
                <a:latin typeface="Arial" charset="0"/>
                <a:ea typeface="ヒラギノ角ゴ Pro W3" charset="-128"/>
                <a:cs typeface="Times New Roman" charset="0"/>
              </a:rPr>
              <a:t> a </a:t>
            </a:r>
            <a:r>
              <a:rPr lang="da-DK" sz="2400" dirty="0" err="1" smtClean="0">
                <a:solidFill>
                  <a:srgbClr val="000000"/>
                </a:solidFill>
                <a:latin typeface="Arial" charset="0"/>
                <a:ea typeface="ヒラギノ角ゴ Pro W3" charset="-128"/>
                <a:cs typeface="Times New Roman" charset="0"/>
              </a:rPr>
              <a:t>friend</a:t>
            </a:r>
            <a:r>
              <a:rPr lang="da-DK" sz="2400" dirty="0">
                <a:solidFill>
                  <a:srgbClr val="000000"/>
                </a:solidFill>
                <a:latin typeface="Arial" charset="0"/>
                <a:ea typeface="ヒラギノ角ゴ Pro W3" charset="-128"/>
                <a:cs typeface="Times New Roman" charset="0"/>
              </a:rPr>
              <a:t> </a:t>
            </a:r>
            <a:r>
              <a:rPr lang="da-DK" sz="2400" dirty="0" smtClean="0">
                <a:solidFill>
                  <a:srgbClr val="000000"/>
                </a:solidFill>
                <a:latin typeface="Arial" charset="0"/>
                <a:ea typeface="ヒラギノ角ゴ Pro W3" charset="-128"/>
                <a:cs typeface="Times New Roman" charset="0"/>
              </a:rPr>
              <a:t>with </a:t>
            </a:r>
            <a:r>
              <a:rPr lang="da-DK" sz="2400" dirty="0" err="1" smtClean="0">
                <a:solidFill>
                  <a:srgbClr val="000000"/>
                </a:solidFill>
                <a:latin typeface="Arial" charset="0"/>
                <a:ea typeface="ヒラギノ角ゴ Pro W3" charset="-128"/>
                <a:cs typeface="Times New Roman" charset="0"/>
              </a:rPr>
              <a:t>studying</a:t>
            </a:r>
            <a:r>
              <a:rPr lang="da-DK" sz="2400" dirty="0" smtClean="0">
                <a:solidFill>
                  <a:srgbClr val="000000"/>
                </a:solidFill>
                <a:latin typeface="Arial" charset="0"/>
                <a:ea typeface="ヒラギノ角ゴ Pro W3" charset="-128"/>
                <a:cs typeface="Times New Roman" charset="0"/>
              </a:rPr>
              <a:t> for an </a:t>
            </a:r>
            <a:r>
              <a:rPr lang="da-DK" sz="2400" dirty="0" err="1" smtClean="0">
                <a:solidFill>
                  <a:srgbClr val="000000"/>
                </a:solidFill>
                <a:latin typeface="Arial" charset="0"/>
                <a:ea typeface="ヒラギノ角ゴ Pro W3" charset="-128"/>
                <a:cs typeface="Times New Roman" charset="0"/>
              </a:rPr>
              <a:t>important</a:t>
            </a:r>
            <a:r>
              <a:rPr lang="da-DK" sz="2400" dirty="0" smtClean="0">
                <a:solidFill>
                  <a:srgbClr val="000000"/>
                </a:solidFill>
                <a:latin typeface="Arial" charset="0"/>
                <a:ea typeface="ヒラギノ角ゴ Pro W3" charset="-128"/>
                <a:cs typeface="Times New Roman" charset="0"/>
              </a:rPr>
              <a:t> </a:t>
            </a:r>
            <a:r>
              <a:rPr lang="da-DK" sz="2400" dirty="0" err="1" smtClean="0">
                <a:solidFill>
                  <a:srgbClr val="000000"/>
                </a:solidFill>
                <a:latin typeface="Arial" charset="0"/>
                <a:ea typeface="ヒラギノ角ゴ Pro W3" charset="-128"/>
                <a:cs typeface="Times New Roman" charset="0"/>
              </a:rPr>
              <a:t>exam</a:t>
            </a:r>
            <a:r>
              <a:rPr lang="da-DK" sz="2400" dirty="0" smtClean="0">
                <a:solidFill>
                  <a:srgbClr val="000000"/>
                </a:solidFill>
                <a:latin typeface="Arial" charset="0"/>
                <a:ea typeface="ヒラギノ角ゴ Pro W3" charset="-128"/>
                <a:cs typeface="Times New Roman" charset="0"/>
              </a:rPr>
              <a:t>?</a:t>
            </a:r>
          </a:p>
          <a:p>
            <a:pPr algn="just" defTabSz="914400" eaLnBrk="0" fontAlgn="base" hangingPunct="0">
              <a:spcBef>
                <a:spcPts val="1738"/>
              </a:spcBef>
              <a:spcAft>
                <a:spcPct val="0"/>
              </a:spcAft>
              <a:buClr>
                <a:srgbClr val="000000"/>
              </a:buClr>
              <a:buSzPct val="100000"/>
            </a:pPr>
            <a:endParaRPr lang="da-DK" sz="2400" dirty="0">
              <a:solidFill>
                <a:srgbClr val="000000"/>
              </a:solidFill>
              <a:latin typeface="Arial" charset="0"/>
              <a:ea typeface="ヒラギノ角ゴ Pro W3" charset="-128"/>
              <a:cs typeface="Times New Roman" charset="0"/>
            </a:endParaRPr>
          </a:p>
          <a:p>
            <a:pPr algn="just" defTabSz="914400" eaLnBrk="0" fontAlgn="base" hangingPunct="0">
              <a:spcBef>
                <a:spcPts val="1738"/>
              </a:spcBef>
              <a:spcAft>
                <a:spcPct val="0"/>
              </a:spcAft>
              <a:buClr>
                <a:srgbClr val="000000"/>
              </a:buClr>
              <a:buSzPct val="100000"/>
            </a:pPr>
            <a:endParaRPr lang="da-DK" sz="2400" i="1" dirty="0" smtClean="0">
              <a:solidFill>
                <a:srgbClr val="000000"/>
              </a:solidFill>
              <a:latin typeface="Arial" charset="0"/>
              <a:ea typeface="ヒラギノ角ゴ Pro W3" charset="-128"/>
              <a:cs typeface="Times New Roman" charset="0"/>
            </a:endParaRPr>
          </a:p>
          <a:p>
            <a:pPr algn="just" defTabSz="914400" eaLnBrk="0" fontAlgn="base" hangingPunct="0">
              <a:spcBef>
                <a:spcPts val="1738"/>
              </a:spcBef>
              <a:spcAft>
                <a:spcPct val="0"/>
              </a:spcAft>
              <a:buClr>
                <a:srgbClr val="000000"/>
              </a:buClr>
              <a:buSzPct val="100000"/>
            </a:pPr>
            <a:endParaRPr lang="da-DK" sz="2400" b="1" dirty="0">
              <a:solidFill>
                <a:srgbClr val="000000"/>
              </a:solidFill>
              <a:latin typeface="Arial" charset="0"/>
              <a:ea typeface="ヒラギノ角ゴ Pro W3" charset="-128"/>
              <a:cs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416568"/>
              </p:ext>
            </p:extLst>
          </p:nvPr>
        </p:nvGraphicFramePr>
        <p:xfrm>
          <a:off x="495904" y="2469109"/>
          <a:ext cx="8079621" cy="4206239"/>
        </p:xfrm>
        <a:graphic>
          <a:graphicData uri="http://schemas.openxmlformats.org/drawingml/2006/table">
            <a:tbl>
              <a:tblPr firstRow="1" bandRow="1">
                <a:tableStyleId>{2D5ABB26-0587-4C30-8999-92F81FD0307C}</a:tableStyleId>
              </a:tblPr>
              <a:tblGrid>
                <a:gridCol w="2693207"/>
                <a:gridCol w="2693207"/>
                <a:gridCol w="2693207"/>
              </a:tblGrid>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smtClean="0"/>
                        <a:t>Fulfill promise</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smtClean="0"/>
                        <a:t>Break promise – enjoy evening with friends</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b="1" dirty="0" smtClean="0"/>
                        <a:t>Costs</a:t>
                      </a:r>
                      <a:r>
                        <a:rPr lang="en-US" b="0" dirty="0" smtClean="0"/>
                        <a:t> (negatives)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Will miss a nice evening with friends …</a:t>
                      </a:r>
                    </a:p>
                    <a:p>
                      <a:r>
                        <a:rPr lang="en-US" dirty="0" smtClean="0"/>
                        <a:t>…</a:t>
                      </a:r>
                    </a:p>
                    <a:p>
                      <a:r>
                        <a:rPr lang="en-US" dirty="0" smtClean="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Will disappoint a friend who’s</a:t>
                      </a:r>
                      <a:r>
                        <a:rPr lang="en-US" baseline="0" dirty="0" smtClean="0"/>
                        <a:t> counting on you …</a:t>
                      </a:r>
                    </a:p>
                    <a:p>
                      <a:r>
                        <a:rPr lang="en-US" baseline="0" dirty="0" smtClean="0"/>
                        <a:t>…</a:t>
                      </a:r>
                    </a:p>
                    <a:p>
                      <a:r>
                        <a:rPr lang="en-US" baseline="0" dirty="0" smtClean="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b="1" dirty="0" smtClean="0"/>
                        <a:t>Benefits </a:t>
                      </a:r>
                      <a:r>
                        <a:rPr lang="en-US" b="0" dirty="0" smtClean="0"/>
                        <a:t>(positives)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Will be able to help a friend in an important</a:t>
                      </a:r>
                      <a:r>
                        <a:rPr lang="en-US" baseline="0" dirty="0" smtClean="0"/>
                        <a:t> way …</a:t>
                      </a:r>
                    </a:p>
                    <a:p>
                      <a:r>
                        <a:rPr lang="en-US" baseline="0" dirty="0" smtClean="0"/>
                        <a:t>…</a:t>
                      </a:r>
                    </a:p>
                    <a:p>
                      <a:r>
                        <a:rPr lang="en-US" baseline="0" dirty="0" smtClean="0"/>
                        <a:t>…</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Will enjoy a nice evening with friends</a:t>
                      </a:r>
                    </a:p>
                    <a:p>
                      <a:r>
                        <a:rPr lang="en-US" dirty="0" smtClean="0"/>
                        <a:t>…</a:t>
                      </a:r>
                    </a:p>
                    <a:p>
                      <a:r>
                        <a:rPr lang="en-US" dirty="0" smtClean="0"/>
                        <a:t>…</a:t>
                      </a:r>
                    </a:p>
                    <a:p>
                      <a:r>
                        <a:rPr lang="en-US" dirty="0" smtClean="0"/>
                        <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8769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9:00-9:15: Welcome and Introductions</a:t>
            </a:r>
          </a:p>
          <a:p>
            <a:r>
              <a:rPr lang="en-US" dirty="0" smtClean="0"/>
              <a:t>9:15-10:30: Charles and Ethics</a:t>
            </a:r>
          </a:p>
          <a:p>
            <a:r>
              <a:rPr lang="en-US" dirty="0"/>
              <a:t>Break</a:t>
            </a:r>
            <a:endParaRPr lang="en-US" dirty="0" smtClean="0"/>
          </a:p>
          <a:p>
            <a:r>
              <a:rPr lang="en-US" dirty="0" smtClean="0"/>
              <a:t>10:45-12:00: Elizabeth and Internet Research</a:t>
            </a:r>
          </a:p>
          <a:p>
            <a:r>
              <a:rPr lang="en-US" dirty="0" smtClean="0"/>
              <a:t>12:00-1:00: Small Group Discussion or Large Group Discussion</a:t>
            </a:r>
            <a:endParaRPr lang="en-US" dirty="0"/>
          </a:p>
        </p:txBody>
      </p:sp>
    </p:spTree>
    <p:extLst>
      <p:ext uri="{BB962C8B-B14F-4D97-AF65-F5344CB8AC3E}">
        <p14:creationId xmlns:p14="http://schemas.microsoft.com/office/powerpoint/2010/main" val="161943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894257"/>
            <a:ext cx="8478761" cy="4424288"/>
          </a:xfrm>
          <a:prstGeom prst="rect">
            <a:avLst/>
          </a:prstGeom>
        </p:spPr>
        <p:txBody>
          <a:bodyPr wrap="square">
            <a:spAutoFit/>
          </a:bodyPr>
          <a:lstStyle/>
          <a:p>
            <a:pPr algn="just" defTabSz="914400" eaLnBrk="0" fontAlgn="base" hangingPunct="0">
              <a:lnSpc>
                <a:spcPct val="95000"/>
              </a:lnSpc>
              <a:spcBef>
                <a:spcPts val="1488"/>
              </a:spcBef>
              <a:spcAft>
                <a:spcPct val="0"/>
              </a:spcAft>
              <a:buClr>
                <a:srgbClr val="000000"/>
              </a:buClr>
              <a:buSzPct val="100000"/>
            </a:pPr>
            <a:r>
              <a:rPr lang="en-GB" sz="2800" b="1" dirty="0" smtClean="0">
                <a:solidFill>
                  <a:srgbClr val="000000"/>
                </a:solidFill>
                <a:latin typeface="Arial" charset="0"/>
                <a:ea typeface="ヒラギノ角ゴ Pro W3" charset="-128"/>
                <a:cs typeface="Times New Roman" charset="0"/>
              </a:rPr>
              <a:t>UTILITARIANISM</a:t>
            </a:r>
          </a:p>
          <a:p>
            <a:pPr algn="just" defTabSz="914400" eaLnBrk="0" fontAlgn="base" hangingPunct="0">
              <a:spcBef>
                <a:spcPts val="1738"/>
              </a:spcBef>
              <a:spcAft>
                <a:spcPct val="0"/>
              </a:spcAft>
              <a:buClr>
                <a:srgbClr val="000000"/>
              </a:buClr>
              <a:buSzPct val="100000"/>
            </a:pPr>
            <a:r>
              <a:rPr lang="da-DK" sz="2400" dirty="0" err="1" smtClean="0">
                <a:solidFill>
                  <a:srgbClr val="000000"/>
                </a:solidFill>
                <a:latin typeface="Arial" charset="0"/>
                <a:ea typeface="ヒラギノ角ゴ Pro W3" charset="-128"/>
                <a:cs typeface="Times New Roman" charset="0"/>
              </a:rPr>
              <a:t>Further</a:t>
            </a:r>
            <a:r>
              <a:rPr lang="da-DK" sz="2400" dirty="0" smtClean="0">
                <a:solidFill>
                  <a:srgbClr val="000000"/>
                </a:solidFill>
                <a:latin typeface="Arial" charset="0"/>
                <a:ea typeface="ヒラギノ角ゴ Pro W3" charset="-128"/>
                <a:cs typeface="Times New Roman" charset="0"/>
              </a:rPr>
              <a:t> </a:t>
            </a:r>
            <a:r>
              <a:rPr lang="da-DK" sz="2400" dirty="0" err="1" smtClean="0">
                <a:solidFill>
                  <a:srgbClr val="000000"/>
                </a:solidFill>
                <a:latin typeface="Arial" charset="0"/>
                <a:ea typeface="ヒラギノ角ゴ Pro W3" charset="-128"/>
                <a:cs typeface="Times New Roman" charset="0"/>
              </a:rPr>
              <a:t>examples</a:t>
            </a:r>
            <a:r>
              <a:rPr lang="da-DK" sz="2400" dirty="0" smtClean="0">
                <a:solidFill>
                  <a:srgbClr val="000000"/>
                </a:solidFill>
                <a:latin typeface="Arial" charset="0"/>
                <a:ea typeface="ヒラギノ角ゴ Pro W3" charset="-128"/>
                <a:cs typeface="Times New Roman" charset="0"/>
              </a:rPr>
              <a:t> of ”the </a:t>
            </a:r>
            <a:r>
              <a:rPr lang="da-DK" sz="2400" dirty="0" err="1" smtClean="0">
                <a:solidFill>
                  <a:srgbClr val="000000"/>
                </a:solidFill>
                <a:latin typeface="Arial" charset="0"/>
                <a:ea typeface="ヒラギノ角ゴ Pro W3" charset="-128"/>
                <a:cs typeface="Times New Roman" charset="0"/>
              </a:rPr>
              <a:t>good</a:t>
            </a:r>
            <a:r>
              <a:rPr lang="da-DK" sz="2400" dirty="0" smtClean="0">
                <a:solidFill>
                  <a:srgbClr val="000000"/>
                </a:solidFill>
                <a:latin typeface="Arial" charset="0"/>
                <a:ea typeface="ヒラギノ角ゴ Pro W3" charset="-128"/>
                <a:cs typeface="Times New Roman" charset="0"/>
              </a:rPr>
              <a:t> of the </a:t>
            </a:r>
            <a:r>
              <a:rPr lang="da-DK" sz="2400" dirty="0" err="1" smtClean="0">
                <a:solidFill>
                  <a:srgbClr val="000000"/>
                </a:solidFill>
                <a:latin typeface="Arial" charset="0"/>
                <a:ea typeface="ヒラギノ角ゴ Pro W3" charset="-128"/>
                <a:cs typeface="Times New Roman" charset="0"/>
              </a:rPr>
              <a:t>many</a:t>
            </a:r>
            <a:r>
              <a:rPr lang="da-DK" sz="2400" dirty="0" smtClean="0">
                <a:solidFill>
                  <a:srgbClr val="000000"/>
                </a:solidFill>
                <a:latin typeface="Arial" charset="0"/>
                <a:ea typeface="ヒラギノ角ゴ Pro W3" charset="-128"/>
                <a:cs typeface="Times New Roman" charset="0"/>
              </a:rPr>
              <a:t> </a:t>
            </a:r>
            <a:r>
              <a:rPr lang="da-DK" sz="2400" dirty="0" err="1" smtClean="0">
                <a:solidFill>
                  <a:srgbClr val="000000"/>
                </a:solidFill>
                <a:latin typeface="Arial" charset="0"/>
                <a:ea typeface="ヒラギノ角ゴ Pro W3" charset="-128"/>
                <a:cs typeface="Times New Roman" charset="0"/>
              </a:rPr>
              <a:t>outweigh</a:t>
            </a:r>
            <a:r>
              <a:rPr lang="da-DK" sz="2400" dirty="0" smtClean="0">
                <a:solidFill>
                  <a:srgbClr val="000000"/>
                </a:solidFill>
                <a:latin typeface="Arial" charset="0"/>
                <a:ea typeface="ヒラギノ角ゴ Pro W3" charset="-128"/>
                <a:cs typeface="Times New Roman" charset="0"/>
              </a:rPr>
              <a:t> the </a:t>
            </a:r>
            <a:r>
              <a:rPr lang="da-DK" sz="2400" dirty="0" err="1" smtClean="0">
                <a:solidFill>
                  <a:srgbClr val="000000"/>
                </a:solidFill>
                <a:latin typeface="Arial" charset="0"/>
                <a:ea typeface="ヒラギノ角ゴ Pro W3" charset="-128"/>
                <a:cs typeface="Times New Roman" charset="0"/>
              </a:rPr>
              <a:t>good</a:t>
            </a:r>
            <a:r>
              <a:rPr lang="da-DK" sz="2400" dirty="0" smtClean="0">
                <a:solidFill>
                  <a:srgbClr val="000000"/>
                </a:solidFill>
                <a:latin typeface="Arial" charset="0"/>
                <a:ea typeface="ヒラギノ角ゴ Pro W3" charset="-128"/>
                <a:cs typeface="Times New Roman" charset="0"/>
              </a:rPr>
              <a:t> of the </a:t>
            </a:r>
            <a:r>
              <a:rPr lang="da-DK" sz="2400" dirty="0" err="1" smtClean="0">
                <a:solidFill>
                  <a:srgbClr val="000000"/>
                </a:solidFill>
                <a:latin typeface="Arial" charset="0"/>
                <a:ea typeface="ヒラギノ角ゴ Pro W3" charset="-128"/>
                <a:cs typeface="Times New Roman" charset="0"/>
              </a:rPr>
              <a:t>few</a:t>
            </a:r>
            <a:r>
              <a:rPr lang="da-DK" sz="2400" dirty="0" smtClean="0">
                <a:solidFill>
                  <a:srgbClr val="000000"/>
                </a:solidFill>
                <a:latin typeface="Arial" charset="0"/>
                <a:ea typeface="ヒラギノ角ゴ Pro W3" charset="-128"/>
                <a:cs typeface="Times New Roman" charset="0"/>
              </a:rPr>
              <a:t>” </a:t>
            </a:r>
          </a:p>
          <a:p>
            <a:pPr algn="just" defTabSz="914400" eaLnBrk="0" fontAlgn="base" hangingPunct="0">
              <a:spcBef>
                <a:spcPts val="1738"/>
              </a:spcBef>
              <a:spcAft>
                <a:spcPct val="0"/>
              </a:spcAft>
              <a:buClr>
                <a:srgbClr val="000000"/>
              </a:buClr>
              <a:buSzPct val="100000"/>
            </a:pPr>
            <a:r>
              <a:rPr lang="da-DK" sz="2400" b="1" dirty="0" err="1" smtClean="0">
                <a:solidFill>
                  <a:srgbClr val="000000"/>
                </a:solidFill>
                <a:latin typeface="Arial" charset="0"/>
                <a:ea typeface="ヒラギノ角ゴ Pro W3" charset="-128"/>
                <a:cs typeface="Times New Roman" charset="0"/>
              </a:rPr>
              <a:t>Warfare</a:t>
            </a:r>
            <a:r>
              <a:rPr lang="da-DK" sz="2400" b="1" dirty="0">
                <a:solidFill>
                  <a:srgbClr val="000000"/>
                </a:solidFill>
                <a:latin typeface="Arial" charset="0"/>
                <a:ea typeface="ヒラギノ角ゴ Pro W3" charset="-128"/>
                <a:cs typeface="Times New Roman" charset="0"/>
              </a:rPr>
              <a:t> </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e.g</a:t>
            </a:r>
            <a:r>
              <a:rPr lang="da-DK" sz="2400" b="1" dirty="0" smtClean="0">
                <a:solidFill>
                  <a:srgbClr val="000000"/>
                </a:solidFill>
                <a:latin typeface="Arial" charset="0"/>
                <a:ea typeface="ヒラギノ角ゴ Pro W3" charset="-128"/>
                <a:cs typeface="Times New Roman" charset="0"/>
              </a:rPr>
              <a:t>.,</a:t>
            </a:r>
          </a:p>
          <a:p>
            <a:pPr lvl="1"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rPr>
              <a:t>Soldiers</a:t>
            </a:r>
          </a:p>
          <a:p>
            <a:pPr lvl="1"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rPr>
              <a:t>The </a:t>
            </a:r>
            <a:r>
              <a:rPr lang="da-DK" sz="2400" b="1" dirty="0" err="1" smtClean="0">
                <a:solidFill>
                  <a:srgbClr val="000000"/>
                </a:solidFill>
                <a:latin typeface="Arial" charset="0"/>
                <a:ea typeface="ヒラギノ角ゴ Pro W3" charset="-128"/>
                <a:cs typeface="Times New Roman" charset="0"/>
              </a:rPr>
              <a:t>bombings</a:t>
            </a:r>
            <a:r>
              <a:rPr lang="da-DK" sz="2400" b="1" dirty="0" smtClean="0">
                <a:solidFill>
                  <a:srgbClr val="000000"/>
                </a:solidFill>
                <a:latin typeface="Arial" charset="0"/>
                <a:ea typeface="ヒラギノ角ゴ Pro W3" charset="-128"/>
                <a:cs typeface="Times New Roman" charset="0"/>
              </a:rPr>
              <a:t> of Canterbury / Hiroshima &amp; Nagasaki</a:t>
            </a:r>
          </a:p>
          <a:p>
            <a:pPr lvl="1" algn="just" defTabSz="914400" eaLnBrk="0" fontAlgn="base" hangingPunct="0">
              <a:spcBef>
                <a:spcPts val="1738"/>
              </a:spcBef>
              <a:spcAft>
                <a:spcPct val="0"/>
              </a:spcAft>
              <a:buClr>
                <a:srgbClr val="000000"/>
              </a:buClr>
              <a:buSzPct val="100000"/>
            </a:pPr>
            <a:endParaRPr lang="da-DK" sz="2400" b="1" dirty="0">
              <a:solidFill>
                <a:srgbClr val="000000"/>
              </a:solidFill>
              <a:latin typeface="Arial" charset="0"/>
              <a:ea typeface="ヒラギノ角ゴ Pro W3" charset="-128"/>
              <a:cs typeface="Times New Roman" charset="0"/>
            </a:endParaRPr>
          </a:p>
          <a:p>
            <a:pPr lvl="1"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sym typeface="Wingdings"/>
              </a:rPr>
              <a:t> </a:t>
            </a:r>
            <a:r>
              <a:rPr lang="da-DK" sz="2400" b="1" dirty="0" err="1" smtClean="0">
                <a:solidFill>
                  <a:srgbClr val="000000"/>
                </a:solidFill>
                <a:latin typeface="Arial" charset="0"/>
                <a:ea typeface="ヒラギノ角ゴ Pro W3" charset="-128"/>
                <a:cs typeface="Times New Roman" charset="0"/>
                <a:sym typeface="Wingdings"/>
              </a:rPr>
              <a:t>Individual</a:t>
            </a:r>
            <a:r>
              <a:rPr lang="da-DK" sz="2400" b="1" dirty="0" smtClean="0">
                <a:solidFill>
                  <a:srgbClr val="000000"/>
                </a:solidFill>
                <a:latin typeface="Arial" charset="0"/>
                <a:ea typeface="ヒラギノ角ゴ Pro W3" charset="-128"/>
                <a:cs typeface="Times New Roman" charset="0"/>
                <a:sym typeface="Wingdings"/>
              </a:rPr>
              <a:t> </a:t>
            </a:r>
            <a:r>
              <a:rPr lang="da-DK" sz="2400" b="1" dirty="0" err="1" smtClean="0">
                <a:solidFill>
                  <a:srgbClr val="000000"/>
                </a:solidFill>
                <a:latin typeface="Arial" charset="0"/>
                <a:ea typeface="ヒラギノ角ゴ Pro W3" charset="-128"/>
                <a:cs typeface="Times New Roman" charset="0"/>
                <a:sym typeface="Wingdings"/>
              </a:rPr>
              <a:t>privacy</a:t>
            </a:r>
            <a:r>
              <a:rPr lang="da-DK" sz="2400" b="1" dirty="0" smtClean="0">
                <a:solidFill>
                  <a:srgbClr val="000000"/>
                </a:solidFill>
                <a:latin typeface="Arial" charset="0"/>
                <a:ea typeface="ヒラギノ角ゴ Pro W3" charset="-128"/>
                <a:cs typeface="Times New Roman" charset="0"/>
                <a:sym typeface="Wingdings"/>
              </a:rPr>
              <a:t> </a:t>
            </a:r>
            <a:r>
              <a:rPr lang="da-DK" sz="2400" b="1" dirty="0" err="1" smtClean="0">
                <a:solidFill>
                  <a:srgbClr val="000000"/>
                </a:solidFill>
                <a:latin typeface="Arial" charset="0"/>
                <a:ea typeface="ヒラギノ角ゴ Pro W3" charset="-128"/>
                <a:cs typeface="Times New Roman" charset="0"/>
                <a:sym typeface="Wingdings"/>
              </a:rPr>
              <a:t>rights</a:t>
            </a:r>
            <a:r>
              <a:rPr lang="da-DK" sz="2400" b="1" dirty="0" smtClean="0">
                <a:solidFill>
                  <a:srgbClr val="000000"/>
                </a:solidFill>
                <a:latin typeface="Arial" charset="0"/>
                <a:ea typeface="ヒラギノ角ゴ Pro W3" charset="-128"/>
                <a:cs typeface="Times New Roman" charset="0"/>
                <a:sym typeface="Wingdings"/>
              </a:rPr>
              <a:t> vs. ”national </a:t>
            </a:r>
            <a:r>
              <a:rPr lang="da-DK" sz="2400" b="1" dirty="0" err="1" smtClean="0">
                <a:solidFill>
                  <a:srgbClr val="000000"/>
                </a:solidFill>
                <a:latin typeface="Arial" charset="0"/>
                <a:ea typeface="ヒラギノ角ゴ Pro W3" charset="-128"/>
                <a:cs typeface="Times New Roman" charset="0"/>
                <a:sym typeface="Wingdings"/>
              </a:rPr>
              <a:t>security</a:t>
            </a:r>
            <a:r>
              <a:rPr lang="da-DK" sz="2400" b="1" dirty="0" smtClean="0">
                <a:solidFill>
                  <a:srgbClr val="000000"/>
                </a:solidFill>
                <a:latin typeface="Arial" charset="0"/>
                <a:ea typeface="ヒラギノ角ゴ Pro W3" charset="-128"/>
                <a:cs typeface="Times New Roman" charset="0"/>
                <a:sym typeface="Wingdings"/>
              </a:rPr>
              <a:t>”?</a:t>
            </a:r>
            <a:endParaRPr lang="en-GB" sz="2400" b="1" dirty="0">
              <a:solidFill>
                <a:srgbClr val="000000"/>
              </a:solidFill>
              <a:latin typeface="Arial" charset="0"/>
              <a:ea typeface="ヒラギノ角ゴ Pro W3" charset="-128"/>
              <a:cs typeface="Times New Roman" charset="0"/>
            </a:endParaRPr>
          </a:p>
        </p:txBody>
      </p:sp>
    </p:spTree>
    <p:extLst>
      <p:ext uri="{BB962C8B-B14F-4D97-AF65-F5344CB8AC3E}">
        <p14:creationId xmlns:p14="http://schemas.microsoft.com/office/powerpoint/2010/main" val="2429727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696317"/>
            <a:ext cx="8478761" cy="5532283"/>
          </a:xfrm>
          <a:prstGeom prst="rect">
            <a:avLst/>
          </a:prstGeom>
        </p:spPr>
        <p:txBody>
          <a:bodyPr wrap="square">
            <a:spAutoFit/>
          </a:bodyPr>
          <a:lstStyle/>
          <a:p>
            <a:pPr algn="just" defTabSz="914400" eaLnBrk="0" fontAlgn="base" hangingPunct="0">
              <a:lnSpc>
                <a:spcPct val="95000"/>
              </a:lnSpc>
              <a:spcBef>
                <a:spcPts val="1488"/>
              </a:spcBef>
              <a:spcAft>
                <a:spcPct val="0"/>
              </a:spcAft>
              <a:buClr>
                <a:srgbClr val="000000"/>
              </a:buClr>
              <a:buSzPct val="100000"/>
            </a:pPr>
            <a:r>
              <a:rPr lang="en-GB" sz="2800" b="1" dirty="0" smtClean="0">
                <a:solidFill>
                  <a:srgbClr val="000000"/>
                </a:solidFill>
                <a:latin typeface="Arial" charset="0"/>
                <a:ea typeface="ヒラギノ角ゴ Pro W3" charset="-128"/>
                <a:cs typeface="Times New Roman" charset="0"/>
              </a:rPr>
              <a:t>UTILITARIANISM</a:t>
            </a:r>
          </a:p>
          <a:p>
            <a:pPr algn="just" defTabSz="914400" eaLnBrk="0" fontAlgn="base" hangingPunct="0">
              <a:spcBef>
                <a:spcPts val="1738"/>
              </a:spcBef>
              <a:spcAft>
                <a:spcPct val="0"/>
              </a:spcAft>
              <a:buClr>
                <a:srgbClr val="000000"/>
              </a:buClr>
              <a:buSzPct val="100000"/>
            </a:pPr>
            <a:r>
              <a:rPr lang="da-DK" sz="2400" dirty="0" err="1" smtClean="0">
                <a:solidFill>
                  <a:srgbClr val="000000"/>
                </a:solidFill>
                <a:latin typeface="Arial" charset="0"/>
                <a:ea typeface="ヒラギノ角ゴ Pro W3" charset="-128"/>
                <a:cs typeface="Times New Roman" charset="0"/>
              </a:rPr>
              <a:t>Weaknesses</a:t>
            </a:r>
            <a:r>
              <a:rPr lang="da-DK" sz="2400" dirty="0" smtClean="0">
                <a:solidFill>
                  <a:srgbClr val="000000"/>
                </a:solidFill>
                <a:latin typeface="Arial" charset="0"/>
                <a:ea typeface="ヒラギノ角ゴ Pro W3" charset="-128"/>
                <a:cs typeface="Times New Roman" charset="0"/>
              </a:rPr>
              <a:t>:</a:t>
            </a:r>
          </a:p>
          <a:p>
            <a:pPr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rPr>
              <a:t>a) How do </a:t>
            </a:r>
            <a:r>
              <a:rPr lang="da-DK" sz="2400" b="1" dirty="0" err="1" smtClean="0">
                <a:solidFill>
                  <a:srgbClr val="000000"/>
                </a:solidFill>
                <a:latin typeface="Arial" charset="0"/>
                <a:ea typeface="ヒラギノ角ゴ Pro W3" charset="-128"/>
                <a:cs typeface="Times New Roman" charset="0"/>
              </a:rPr>
              <a:t>we</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evaluate</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possible</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consequences</a:t>
            </a:r>
            <a:r>
              <a:rPr lang="da-DK" sz="2400" b="1" dirty="0" smtClean="0">
                <a:solidFill>
                  <a:srgbClr val="000000"/>
                </a:solidFill>
                <a:latin typeface="Arial" charset="0"/>
                <a:ea typeface="ヒラギノ角ゴ Pro W3" charset="-128"/>
                <a:cs typeface="Times New Roman" charset="0"/>
              </a:rPr>
              <a:t> – </a:t>
            </a:r>
            <a:r>
              <a:rPr lang="da-DK" sz="2400" b="1" dirty="0" err="1" smtClean="0">
                <a:solidFill>
                  <a:srgbClr val="000000"/>
                </a:solidFill>
                <a:latin typeface="Arial" charset="0"/>
                <a:ea typeface="ヒラギノ角ゴ Pro W3" charset="-128"/>
                <a:cs typeface="Times New Roman" charset="0"/>
              </a:rPr>
              <a:t>e.g</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assign</a:t>
            </a:r>
            <a:r>
              <a:rPr lang="da-DK" sz="2400" b="1" dirty="0" smtClean="0">
                <a:solidFill>
                  <a:srgbClr val="000000"/>
                </a:solidFill>
                <a:latin typeface="Arial" charset="0"/>
                <a:ea typeface="ヒラギノ角ゴ Pro W3" charset="-128"/>
                <a:cs typeface="Times New Roman" charset="0"/>
              </a:rPr>
              <a:t> </a:t>
            </a:r>
            <a:r>
              <a:rPr lang="da-DK" sz="2400" b="1" i="1" dirty="0" err="1" smtClean="0">
                <a:solidFill>
                  <a:srgbClr val="000000"/>
                </a:solidFill>
                <a:latin typeface="Arial" charset="0"/>
                <a:ea typeface="ヒラギノ角ゴ Pro W3" charset="-128"/>
                <a:cs typeface="Times New Roman" charset="0"/>
              </a:rPr>
              <a:t>quantitative</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numbers</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utils</a:t>
            </a:r>
            <a:r>
              <a:rPr lang="da-DK" sz="2400" b="1" dirty="0" smtClean="0">
                <a:solidFill>
                  <a:srgbClr val="000000"/>
                </a:solidFill>
                <a:latin typeface="Arial" charset="0"/>
                <a:ea typeface="ヒラギノ角ゴ Pro W3" charset="-128"/>
                <a:cs typeface="Times New Roman" charset="0"/>
              </a:rPr>
              <a:t>”)?  </a:t>
            </a:r>
            <a:r>
              <a:rPr lang="da-DK" sz="2400" dirty="0" smtClean="0">
                <a:solidFill>
                  <a:srgbClr val="000000"/>
                </a:solidFill>
                <a:latin typeface="Arial" charset="0"/>
                <a:ea typeface="ヒラギノ角ゴ Pro W3" charset="-128"/>
                <a:cs typeface="Times New Roman" charset="0"/>
              </a:rPr>
              <a:t>(</a:t>
            </a:r>
            <a:r>
              <a:rPr lang="da-DK" sz="2400" dirty="0" err="1" smtClean="0">
                <a:solidFill>
                  <a:srgbClr val="000000"/>
                </a:solidFill>
                <a:latin typeface="Arial" charset="0"/>
                <a:ea typeface="ヒラギノ角ゴ Pro W3" charset="-128"/>
                <a:cs typeface="Times New Roman" charset="0"/>
              </a:rPr>
              <a:t>Further</a:t>
            </a:r>
            <a:r>
              <a:rPr lang="da-DK" sz="2400" dirty="0" smtClean="0">
                <a:solidFill>
                  <a:srgbClr val="000000"/>
                </a:solidFill>
                <a:latin typeface="Arial" charset="0"/>
                <a:ea typeface="ヒラギノ角ゴ Pro W3" charset="-128"/>
                <a:cs typeface="Times New Roman" charset="0"/>
              </a:rPr>
              <a:t> </a:t>
            </a:r>
            <a:r>
              <a:rPr lang="da-DK" sz="2400" dirty="0" err="1" smtClean="0">
                <a:solidFill>
                  <a:srgbClr val="000000"/>
                </a:solidFill>
                <a:latin typeface="Arial" charset="0"/>
                <a:ea typeface="ヒラギノ角ゴ Pro W3" charset="-128"/>
                <a:cs typeface="Times New Roman" charset="0"/>
              </a:rPr>
              <a:t>complicated</a:t>
            </a:r>
            <a:r>
              <a:rPr lang="da-DK" sz="2400" dirty="0" smtClean="0">
                <a:solidFill>
                  <a:srgbClr val="000000"/>
                </a:solidFill>
                <a:latin typeface="Arial" charset="0"/>
                <a:ea typeface="ヒラギノ角ゴ Pro W3" charset="-128"/>
                <a:cs typeface="Times New Roman" charset="0"/>
              </a:rPr>
              <a:t> by: </a:t>
            </a:r>
            <a:r>
              <a:rPr lang="da-DK" sz="2400" dirty="0" err="1" smtClean="0">
                <a:solidFill>
                  <a:srgbClr val="000000"/>
                </a:solidFill>
                <a:latin typeface="Arial" charset="0"/>
                <a:ea typeface="ヒラギノ角ゴ Pro W3" charset="-128"/>
                <a:cs typeface="Times New Roman" charset="0"/>
              </a:rPr>
              <a:t>what</a:t>
            </a:r>
            <a:r>
              <a:rPr lang="da-DK" sz="2400" dirty="0" smtClean="0">
                <a:solidFill>
                  <a:srgbClr val="000000"/>
                </a:solidFill>
                <a:latin typeface="Arial" charset="0"/>
                <a:ea typeface="ヒラギノ角ゴ Pro W3" charset="-128"/>
                <a:cs typeface="Times New Roman" charset="0"/>
              </a:rPr>
              <a:t> </a:t>
            </a:r>
            <a:r>
              <a:rPr lang="da-DK" sz="2400" dirty="0" err="1" smtClean="0">
                <a:solidFill>
                  <a:srgbClr val="000000"/>
                </a:solidFill>
                <a:latin typeface="Arial" charset="0"/>
                <a:ea typeface="ヒラギノ角ゴ Pro W3" charset="-128"/>
                <a:cs typeface="Times New Roman" charset="0"/>
              </a:rPr>
              <a:t>counts</a:t>
            </a:r>
            <a:r>
              <a:rPr lang="da-DK" sz="2400" dirty="0" smtClean="0">
                <a:solidFill>
                  <a:srgbClr val="000000"/>
                </a:solidFill>
                <a:latin typeface="Arial" charset="0"/>
                <a:ea typeface="ヒラギノ角ゴ Pro W3" charset="-128"/>
                <a:cs typeface="Times New Roman" charset="0"/>
              </a:rPr>
              <a:t> as </a:t>
            </a:r>
            <a:r>
              <a:rPr lang="da-DK" sz="2400" dirty="0" err="1" smtClean="0">
                <a:solidFill>
                  <a:srgbClr val="000000"/>
                </a:solidFill>
                <a:latin typeface="Arial" charset="0"/>
                <a:ea typeface="ヒラギノ角ゴ Pro W3" charset="-128"/>
                <a:cs typeface="Times New Roman" charset="0"/>
              </a:rPr>
              <a:t>pleasure</a:t>
            </a:r>
            <a:r>
              <a:rPr lang="da-DK" sz="2400" dirty="0" smtClean="0">
                <a:solidFill>
                  <a:srgbClr val="000000"/>
                </a:solidFill>
                <a:latin typeface="Arial" charset="0"/>
                <a:ea typeface="ヒラギノ角ゴ Pro W3" charset="-128"/>
                <a:cs typeface="Times New Roman" charset="0"/>
              </a:rPr>
              <a:t> / the </a:t>
            </a:r>
            <a:r>
              <a:rPr lang="da-DK" sz="2400" dirty="0" err="1" smtClean="0">
                <a:solidFill>
                  <a:srgbClr val="000000"/>
                </a:solidFill>
                <a:latin typeface="Arial" charset="0"/>
                <a:ea typeface="ヒラギノ角ゴ Pro W3" charset="-128"/>
                <a:cs typeface="Times New Roman" charset="0"/>
              </a:rPr>
              <a:t>good</a:t>
            </a:r>
            <a:r>
              <a:rPr lang="da-DK" sz="2400" dirty="0" smtClean="0">
                <a:solidFill>
                  <a:srgbClr val="000000"/>
                </a:solidFill>
                <a:latin typeface="Arial" charset="0"/>
                <a:ea typeface="ヒラギノ角ゴ Pro W3" charset="-128"/>
                <a:cs typeface="Times New Roman" charset="0"/>
              </a:rPr>
              <a:t> … </a:t>
            </a:r>
            <a:r>
              <a:rPr lang="da-DK" sz="2400" i="1" dirty="0" err="1" smtClean="0">
                <a:solidFill>
                  <a:srgbClr val="000000"/>
                </a:solidFill>
                <a:latin typeface="Arial" charset="0"/>
                <a:ea typeface="ヒラギノ角ゴ Pro W3" charset="-128"/>
                <a:cs typeface="Times New Roman" charset="0"/>
              </a:rPr>
              <a:t>physical</a:t>
            </a:r>
            <a:r>
              <a:rPr lang="da-DK" sz="2400" i="1" dirty="0" smtClean="0">
                <a:solidFill>
                  <a:srgbClr val="000000"/>
                </a:solidFill>
                <a:latin typeface="Arial" charset="0"/>
                <a:ea typeface="ヒラギノ角ゴ Pro W3" charset="-128"/>
                <a:cs typeface="Times New Roman" charset="0"/>
              </a:rPr>
              <a:t> … </a:t>
            </a:r>
            <a:r>
              <a:rPr lang="da-DK" sz="2400" i="1" dirty="0" err="1" smtClean="0">
                <a:solidFill>
                  <a:srgbClr val="000000"/>
                </a:solidFill>
                <a:latin typeface="Arial" charset="0"/>
                <a:ea typeface="ヒラギノ角ゴ Pro W3" charset="-128"/>
                <a:cs typeface="Times New Roman" charset="0"/>
              </a:rPr>
              <a:t>intellectual</a:t>
            </a:r>
            <a:r>
              <a:rPr lang="da-DK" sz="2400" i="1" dirty="0" smtClean="0">
                <a:solidFill>
                  <a:srgbClr val="000000"/>
                </a:solidFill>
                <a:latin typeface="Arial" charset="0"/>
                <a:ea typeface="ヒラギノ角ゴ Pro W3" charset="-128"/>
                <a:cs typeface="Times New Roman" charset="0"/>
              </a:rPr>
              <a:t> …</a:t>
            </a:r>
            <a:r>
              <a:rPr lang="da-DK" sz="2400" dirty="0" smtClean="0">
                <a:solidFill>
                  <a:srgbClr val="000000"/>
                </a:solidFill>
                <a:latin typeface="Arial" charset="0"/>
                <a:ea typeface="ヒラギノ角ゴ Pro W3" charset="-128"/>
                <a:cs typeface="Times New Roman" charset="0"/>
              </a:rPr>
              <a:t>?)</a:t>
            </a:r>
          </a:p>
          <a:p>
            <a:pPr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rPr>
              <a:t>b) How far </a:t>
            </a:r>
            <a:r>
              <a:rPr lang="da-DK" sz="2400" b="1" dirty="0" err="1" smtClean="0">
                <a:solidFill>
                  <a:srgbClr val="000000"/>
                </a:solidFill>
                <a:latin typeface="Arial" charset="0"/>
                <a:ea typeface="ヒラギノ角ゴ Pro W3" charset="-128"/>
                <a:cs typeface="Times New Roman" charset="0"/>
              </a:rPr>
              <a:t>into</a:t>
            </a:r>
            <a:r>
              <a:rPr lang="da-DK" sz="2400" b="1" dirty="0" smtClean="0">
                <a:solidFill>
                  <a:srgbClr val="000000"/>
                </a:solidFill>
                <a:latin typeface="Arial" charset="0"/>
                <a:ea typeface="ヒラギノ角ゴ Pro W3" charset="-128"/>
                <a:cs typeface="Times New Roman" charset="0"/>
              </a:rPr>
              <a:t> the future must </a:t>
            </a:r>
            <a:r>
              <a:rPr lang="da-DK" sz="2400" b="1" dirty="0" err="1" smtClean="0">
                <a:solidFill>
                  <a:srgbClr val="000000"/>
                </a:solidFill>
                <a:latin typeface="Arial" charset="0"/>
                <a:ea typeface="ヒラギノ角ゴ Pro W3" charset="-128"/>
                <a:cs typeface="Times New Roman" charset="0"/>
              </a:rPr>
              <a:t>we</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consider</a:t>
            </a:r>
            <a:r>
              <a:rPr lang="da-DK" sz="2400" b="1" dirty="0" smtClean="0">
                <a:solidFill>
                  <a:srgbClr val="000000"/>
                </a:solidFill>
                <a:latin typeface="Arial" charset="0"/>
                <a:ea typeface="ヒラギノ角ゴ Pro W3" charset="-128"/>
                <a:cs typeface="Times New Roman" charset="0"/>
              </a:rPr>
              <a:t> –</a:t>
            </a:r>
          </a:p>
          <a:p>
            <a:pPr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rPr>
              <a:t>And: the </a:t>
            </a:r>
            <a:r>
              <a:rPr lang="da-DK" sz="2400" b="1" i="1" dirty="0" err="1" smtClean="0">
                <a:solidFill>
                  <a:srgbClr val="000000"/>
                </a:solidFill>
                <a:latin typeface="Arial" charset="0"/>
                <a:ea typeface="ヒラギノ角ゴ Pro W3" charset="-128"/>
                <a:cs typeface="Times New Roman" charset="0"/>
              </a:rPr>
              <a:t>further</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into</a:t>
            </a:r>
            <a:r>
              <a:rPr lang="da-DK" sz="2400" b="1" dirty="0" smtClean="0">
                <a:solidFill>
                  <a:srgbClr val="000000"/>
                </a:solidFill>
                <a:latin typeface="Arial" charset="0"/>
                <a:ea typeface="ヒラギノ角ゴ Pro W3" charset="-128"/>
                <a:cs typeface="Times New Roman" charset="0"/>
              </a:rPr>
              <a:t> the future, the </a:t>
            </a:r>
            <a:r>
              <a:rPr lang="da-DK" sz="2400" b="1" i="1" dirty="0" err="1" smtClean="0">
                <a:solidFill>
                  <a:srgbClr val="000000"/>
                </a:solidFill>
                <a:latin typeface="Arial" charset="0"/>
                <a:ea typeface="ヒラギノ角ゴ Pro W3" charset="-128"/>
                <a:cs typeface="Times New Roman" charset="0"/>
              </a:rPr>
              <a:t>less</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certain</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our</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predictions</a:t>
            </a:r>
            <a:r>
              <a:rPr lang="da-DK" sz="2400" b="1" dirty="0" smtClean="0">
                <a:solidFill>
                  <a:srgbClr val="000000"/>
                </a:solidFill>
                <a:latin typeface="Arial" charset="0"/>
                <a:ea typeface="ヒラギノ角ゴ Pro W3" charset="-128"/>
                <a:cs typeface="Times New Roman" charset="0"/>
              </a:rPr>
              <a:t> …</a:t>
            </a:r>
          </a:p>
          <a:p>
            <a:pPr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rPr>
              <a:t>c) For </a:t>
            </a:r>
            <a:r>
              <a:rPr lang="da-DK" sz="2400" b="1" i="1" dirty="0" err="1" smtClean="0">
                <a:solidFill>
                  <a:srgbClr val="000000"/>
                </a:solidFill>
                <a:latin typeface="Arial" charset="0"/>
                <a:ea typeface="ヒラギノ角ゴ Pro W3" charset="-128"/>
                <a:cs typeface="Times New Roman" charset="0"/>
              </a:rPr>
              <a:t>whom</a:t>
            </a:r>
            <a:r>
              <a:rPr lang="da-DK" sz="2400" b="1" dirty="0" smtClean="0">
                <a:solidFill>
                  <a:srgbClr val="000000"/>
                </a:solidFill>
                <a:latin typeface="Arial" charset="0"/>
                <a:ea typeface="ヒラギノ角ゴ Pro W3" charset="-128"/>
                <a:cs typeface="Times New Roman" charset="0"/>
              </a:rPr>
              <a:t> must </a:t>
            </a:r>
            <a:r>
              <a:rPr lang="da-DK" sz="2400" b="1" dirty="0" err="1" smtClean="0">
                <a:solidFill>
                  <a:srgbClr val="000000"/>
                </a:solidFill>
                <a:latin typeface="Arial" charset="0"/>
                <a:ea typeface="ヒラギノ角ゴ Pro W3" charset="-128"/>
                <a:cs typeface="Times New Roman" charset="0"/>
              </a:rPr>
              <a:t>we</a:t>
            </a:r>
            <a:r>
              <a:rPr lang="da-DK" sz="2400" b="1" dirty="0" smtClean="0">
                <a:solidFill>
                  <a:srgbClr val="000000"/>
                </a:solidFill>
                <a:latin typeface="Arial" charset="0"/>
                <a:ea typeface="ヒラギノ角ゴ Pro W3" charset="-128"/>
                <a:cs typeface="Times New Roman" charset="0"/>
              </a:rPr>
              <a:t> </a:t>
            </a:r>
            <a:r>
              <a:rPr lang="da-DK" sz="2400" b="1" dirty="0" err="1" smtClean="0">
                <a:solidFill>
                  <a:srgbClr val="000000"/>
                </a:solidFill>
                <a:latin typeface="Arial" charset="0"/>
                <a:ea typeface="ヒラギノ角ゴ Pro W3" charset="-128"/>
                <a:cs typeface="Times New Roman" charset="0"/>
              </a:rPr>
              <a:t>consider</a:t>
            </a:r>
            <a:r>
              <a:rPr lang="da-DK" sz="2400" b="1" dirty="0" smtClean="0">
                <a:solidFill>
                  <a:srgbClr val="000000"/>
                </a:solidFill>
                <a:latin typeface="Arial" charset="0"/>
                <a:ea typeface="ヒラギノ角ゴ Pro W3" charset="-128"/>
                <a:cs typeface="Times New Roman" charset="0"/>
              </a:rPr>
              <a:t> the </a:t>
            </a:r>
            <a:r>
              <a:rPr lang="da-DK" sz="2400" b="1" dirty="0" err="1" smtClean="0">
                <a:solidFill>
                  <a:srgbClr val="000000"/>
                </a:solidFill>
                <a:latin typeface="Arial" charset="0"/>
                <a:ea typeface="ヒラギノ角ゴ Pro W3" charset="-128"/>
                <a:cs typeface="Times New Roman" charset="0"/>
              </a:rPr>
              <a:t>consequences</a:t>
            </a:r>
            <a:r>
              <a:rPr lang="da-DK" sz="2400" b="1" dirty="0" smtClean="0">
                <a:solidFill>
                  <a:srgbClr val="000000"/>
                </a:solidFill>
                <a:latin typeface="Arial" charset="0"/>
                <a:ea typeface="ヒラギノ角ゴ Pro W3" charset="-128"/>
                <a:cs typeface="Times New Roman" charset="0"/>
              </a:rPr>
              <a:t>?</a:t>
            </a:r>
          </a:p>
          <a:p>
            <a:pPr algn="just" defTabSz="914400" eaLnBrk="0" fontAlgn="base" hangingPunct="0">
              <a:spcBef>
                <a:spcPts val="1738"/>
              </a:spcBef>
              <a:spcAft>
                <a:spcPct val="0"/>
              </a:spcAft>
              <a:buClr>
                <a:srgbClr val="000000"/>
              </a:buClr>
              <a:buSzPct val="100000"/>
            </a:pPr>
            <a:r>
              <a:rPr lang="da-DK" sz="2400" b="1" dirty="0" smtClean="0">
                <a:solidFill>
                  <a:srgbClr val="000000"/>
                </a:solidFill>
                <a:latin typeface="Arial" charset="0"/>
                <a:ea typeface="ヒラギノ角ゴ Pro W3" charset="-128"/>
                <a:cs typeface="Times New Roman" charset="0"/>
              </a:rPr>
              <a:t>… the </a:t>
            </a:r>
            <a:r>
              <a:rPr lang="da-DK" sz="2400" b="1" dirty="0" err="1" smtClean="0">
                <a:solidFill>
                  <a:srgbClr val="000000"/>
                </a:solidFill>
                <a:latin typeface="Arial" charset="0"/>
                <a:ea typeface="ヒラギノ角ゴ Pro W3" charset="-128"/>
                <a:cs typeface="Times New Roman" charset="0"/>
              </a:rPr>
              <a:t>counterexample</a:t>
            </a:r>
            <a:r>
              <a:rPr lang="da-DK" sz="2400" b="1" dirty="0" smtClean="0">
                <a:solidFill>
                  <a:srgbClr val="000000"/>
                </a:solidFill>
                <a:latin typeface="Arial" charset="0"/>
                <a:ea typeface="ヒラギノ角ゴ Pro W3" charset="-128"/>
                <a:cs typeface="Times New Roman" charset="0"/>
              </a:rPr>
              <a:t> of </a:t>
            </a:r>
            <a:r>
              <a:rPr lang="da-DK" sz="2400" b="1" dirty="0" err="1" smtClean="0">
                <a:solidFill>
                  <a:srgbClr val="000000"/>
                </a:solidFill>
                <a:latin typeface="Arial" charset="0"/>
                <a:ea typeface="ヒラギノ角ゴ Pro W3" charset="-128"/>
                <a:cs typeface="Times New Roman" charset="0"/>
              </a:rPr>
              <a:t>slavery</a:t>
            </a:r>
            <a:r>
              <a:rPr lang="da-DK" sz="2400" b="1" dirty="0" smtClean="0">
                <a:solidFill>
                  <a:srgbClr val="000000"/>
                </a:solidFill>
                <a:latin typeface="Arial" charset="0"/>
                <a:ea typeface="ヒラギノ角ゴ Pro W3" charset="-128"/>
                <a:cs typeface="Times New Roman" charset="0"/>
              </a:rPr>
              <a:t>?</a:t>
            </a:r>
          </a:p>
        </p:txBody>
      </p:sp>
    </p:spTree>
    <p:extLst>
      <p:ext uri="{BB962C8B-B14F-4D97-AF65-F5344CB8AC3E}">
        <p14:creationId xmlns:p14="http://schemas.microsoft.com/office/powerpoint/2010/main" val="4220560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713933"/>
            <a:ext cx="8563429" cy="6096541"/>
          </a:xfrm>
          <a:prstGeom prst="rect">
            <a:avLst/>
          </a:prstGeom>
        </p:spPr>
        <p:txBody>
          <a:bodyPr wrap="square">
            <a:spAutoFit/>
          </a:bodyPr>
          <a:lstStyle/>
          <a:p>
            <a:pPr defTabSz="914400" eaLnBrk="0" fontAlgn="base" hangingPunct="0">
              <a:lnSpc>
                <a:spcPct val="95000"/>
              </a:lnSpc>
              <a:spcBef>
                <a:spcPts val="1488"/>
              </a:spcBef>
              <a:spcAft>
                <a:spcPct val="0"/>
              </a:spcAft>
              <a:buClr>
                <a:srgbClr val="000000"/>
              </a:buClr>
              <a:buSzPct val="100000"/>
            </a:pPr>
            <a:r>
              <a:rPr lang="en-GB" sz="2000" b="1" dirty="0" smtClean="0">
                <a:solidFill>
                  <a:srgbClr val="000000"/>
                </a:solidFill>
                <a:latin typeface="Arial" charset="0"/>
                <a:ea typeface="ヒラギノ角ゴ Pro W3" charset="-128"/>
                <a:cs typeface="Times New Roman" charset="0"/>
              </a:rPr>
              <a:t>DEONTOLOGY [</a:t>
            </a:r>
            <a:r>
              <a:rPr lang="en-GB" sz="2000" b="1" dirty="0" err="1" smtClean="0">
                <a:solidFill>
                  <a:srgbClr val="000000"/>
                </a:solidFill>
                <a:latin typeface="Arial" charset="0"/>
                <a:ea typeface="ヒラギノ角ゴ Pro W3" charset="-128"/>
                <a:cs typeface="Times New Roman" charset="0"/>
              </a:rPr>
              <a:t>deon</a:t>
            </a:r>
            <a:r>
              <a:rPr lang="en-GB" sz="2000" b="1" dirty="0" smtClean="0">
                <a:solidFill>
                  <a:srgbClr val="000000"/>
                </a:solidFill>
                <a:latin typeface="Arial" charset="0"/>
                <a:ea typeface="ヒラギノ角ゴ Pro W3" charset="-128"/>
                <a:cs typeface="Times New Roman" charset="0"/>
              </a:rPr>
              <a:t> (duty) + logos (principle, account, science)]</a:t>
            </a:r>
          </a:p>
          <a:p>
            <a:pPr defTabSz="914400" eaLnBrk="0" fontAlgn="base" hangingPunct="0">
              <a:lnSpc>
                <a:spcPct val="95000"/>
              </a:lnSpc>
              <a:spcBef>
                <a:spcPts val="1488"/>
              </a:spcBef>
              <a:spcAft>
                <a:spcPct val="0"/>
              </a:spcAft>
              <a:buClr>
                <a:srgbClr val="000000"/>
              </a:buClr>
              <a:buSzPct val="100000"/>
            </a:pPr>
            <a:r>
              <a:rPr lang="en-GB" sz="2000" dirty="0" smtClean="0">
                <a:solidFill>
                  <a:srgbClr val="000000"/>
                </a:solidFill>
                <a:latin typeface="Arial" charset="0"/>
                <a:ea typeface="ヒラギノ角ゴ Pro W3" charset="-128"/>
                <a:cs typeface="Times New Roman" charset="0"/>
              </a:rPr>
              <a:t>Modern roots/traditions/expressions: </a:t>
            </a:r>
          </a:p>
          <a:p>
            <a:pPr defTabSz="914400" eaLnBrk="0" fontAlgn="base" hangingPunct="0">
              <a:lnSpc>
                <a:spcPct val="95000"/>
              </a:lnSpc>
              <a:spcBef>
                <a:spcPts val="1488"/>
              </a:spcBef>
              <a:spcAft>
                <a:spcPct val="0"/>
              </a:spcAft>
              <a:buClr>
                <a:srgbClr val="000000"/>
              </a:buClr>
              <a:buSzPct val="100000"/>
            </a:pPr>
            <a:r>
              <a:rPr lang="en-GB" sz="2000" b="1" dirty="0" smtClean="0">
                <a:solidFill>
                  <a:srgbClr val="000000"/>
                </a:solidFill>
                <a:latin typeface="Arial" charset="0"/>
                <a:ea typeface="ヒラギノ角ゴ Pro W3" charset="-128"/>
                <a:cs typeface="Times New Roman" charset="0"/>
              </a:rPr>
              <a:t>Kant</a:t>
            </a:r>
            <a:r>
              <a:rPr lang="en-GB" sz="2000" dirty="0" smtClean="0">
                <a:solidFill>
                  <a:srgbClr val="000000"/>
                </a:solidFill>
                <a:latin typeface="Arial" charset="0"/>
                <a:ea typeface="ヒラギノ角ゴ Pro W3" charset="-128"/>
                <a:cs typeface="Times New Roman" charset="0"/>
              </a:rPr>
              <a:t>: </a:t>
            </a:r>
          </a:p>
          <a:p>
            <a:pPr lvl="1" defTabSz="914400" eaLnBrk="0" fontAlgn="base" hangingPunct="0">
              <a:lnSpc>
                <a:spcPct val="95000"/>
              </a:lnSpc>
              <a:spcBef>
                <a:spcPts val="1488"/>
              </a:spcBef>
              <a:spcAft>
                <a:spcPct val="0"/>
              </a:spcAft>
              <a:buClr>
                <a:srgbClr val="000000"/>
              </a:buClr>
              <a:buSzPct val="100000"/>
            </a:pPr>
            <a:r>
              <a:rPr lang="en-GB" sz="2000" dirty="0" smtClean="0">
                <a:solidFill>
                  <a:srgbClr val="000000"/>
                </a:solidFill>
                <a:latin typeface="Arial" charset="0"/>
                <a:ea typeface="ヒラギノ角ゴ Pro W3" charset="-128"/>
                <a:cs typeface="Times New Roman" charset="0"/>
              </a:rPr>
              <a:t>Respect for persons as rational autonomies capable of determining their own ends / rules;</a:t>
            </a:r>
          </a:p>
          <a:p>
            <a:pPr defTabSz="914400" eaLnBrk="0" fontAlgn="base" hangingPunct="0">
              <a:lnSpc>
                <a:spcPct val="95000"/>
              </a:lnSpc>
              <a:spcBef>
                <a:spcPts val="1488"/>
              </a:spcBef>
              <a:spcAft>
                <a:spcPct val="0"/>
              </a:spcAft>
              <a:buClr>
                <a:srgbClr val="000000"/>
              </a:buClr>
              <a:buSzPct val="100000"/>
            </a:pPr>
            <a:r>
              <a:rPr lang="en-GB" sz="2000" dirty="0" smtClean="0">
                <a:solidFill>
                  <a:srgbClr val="000000"/>
                </a:solidFill>
                <a:latin typeface="Arial" charset="0"/>
                <a:ea typeface="ヒラギノ角ゴ Pro W3" charset="-128"/>
                <a:cs typeface="Times New Roman" charset="0"/>
              </a:rPr>
              <a:t>always treat another person as an end-in-itself, never as a means </a:t>
            </a:r>
          </a:p>
          <a:p>
            <a:pPr defTabSz="914400" eaLnBrk="0" fontAlgn="base" hangingPunct="0">
              <a:lnSpc>
                <a:spcPct val="95000"/>
              </a:lnSpc>
              <a:spcBef>
                <a:spcPts val="1488"/>
              </a:spcBef>
              <a:spcAft>
                <a:spcPct val="0"/>
              </a:spcAft>
              <a:buClr>
                <a:srgbClr val="000000"/>
              </a:buClr>
              <a:buSzPct val="100000"/>
            </a:pPr>
            <a:r>
              <a:rPr lang="en-GB" sz="2000" dirty="0" smtClean="0">
                <a:solidFill>
                  <a:srgbClr val="000000"/>
                </a:solidFill>
                <a:latin typeface="Arial" charset="0"/>
                <a:ea typeface="ヒラギノ角ゴ Pro W3" charset="-128"/>
                <a:cs typeface="Times New Roman" charset="0"/>
              </a:rPr>
              <a:t>	</a:t>
            </a:r>
            <a:r>
              <a:rPr lang="en-GB" sz="2000" b="1" dirty="0" smtClean="0">
                <a:solidFill>
                  <a:srgbClr val="000000"/>
                </a:solidFill>
                <a:latin typeface="Arial" charset="0"/>
                <a:ea typeface="ヒラギノ角ゴ Pro W3" charset="-128"/>
                <a:cs typeface="Times New Roman" charset="0"/>
              </a:rPr>
              <a:t>Rawls</a:t>
            </a:r>
            <a:r>
              <a:rPr lang="en-GB" sz="2000" dirty="0" smtClean="0">
                <a:solidFill>
                  <a:srgbClr val="000000"/>
                </a:solidFill>
                <a:latin typeface="Arial" charset="0"/>
                <a:ea typeface="ヒラギノ角ゴ Pro W3" charset="-128"/>
                <a:cs typeface="Times New Roman" charset="0"/>
              </a:rPr>
              <a:t>: “veil of ignorance” --&gt; principles of equality, difference</a:t>
            </a:r>
          </a:p>
          <a:p>
            <a:pPr defTabSz="914400" eaLnBrk="0" fontAlgn="base" hangingPunct="0">
              <a:lnSpc>
                <a:spcPct val="95000"/>
              </a:lnSpc>
              <a:spcBef>
                <a:spcPts val="1488"/>
              </a:spcBef>
              <a:spcAft>
                <a:spcPct val="0"/>
              </a:spcAft>
              <a:buClr>
                <a:srgbClr val="000000"/>
              </a:buClr>
              <a:buSzPct val="100000"/>
            </a:pPr>
            <a:r>
              <a:rPr lang="en-GB" sz="2000" b="1" dirty="0" err="1" smtClean="0">
                <a:solidFill>
                  <a:srgbClr val="000000"/>
                </a:solidFill>
                <a:latin typeface="Arial" charset="0"/>
                <a:ea typeface="ヒラギノ角ゴ Pro W3" charset="-128"/>
                <a:cs typeface="Times New Roman" charset="0"/>
              </a:rPr>
              <a:t>Habermas</a:t>
            </a:r>
            <a:r>
              <a:rPr lang="en-GB" sz="2000" dirty="0" smtClean="0">
                <a:solidFill>
                  <a:srgbClr val="000000"/>
                </a:solidFill>
                <a:latin typeface="Arial" charset="0"/>
                <a:ea typeface="ヒラギノ角ゴ Pro W3" charset="-128"/>
                <a:cs typeface="Times New Roman" charset="0"/>
              </a:rPr>
              <a:t>: Communicative Rationality --&gt; Discourse Ethics</a:t>
            </a:r>
          </a:p>
          <a:p>
            <a:pPr defTabSz="914400" eaLnBrk="0" fontAlgn="base" hangingPunct="0">
              <a:lnSpc>
                <a:spcPct val="95000"/>
              </a:lnSpc>
              <a:spcBef>
                <a:spcPts val="1488"/>
              </a:spcBef>
              <a:spcAft>
                <a:spcPct val="0"/>
              </a:spcAft>
              <a:buClr>
                <a:srgbClr val="000000"/>
              </a:buClr>
              <a:buSzPct val="100000"/>
            </a:pPr>
            <a:r>
              <a:rPr lang="en-GB" sz="2000" b="1" dirty="0" smtClean="0">
                <a:solidFill>
                  <a:srgbClr val="000000"/>
                </a:solidFill>
                <a:latin typeface="Arial" charset="0"/>
                <a:ea typeface="ヒラギノ角ゴ Pro W3" charset="-128"/>
                <a:cs typeface="Times New Roman" charset="0"/>
              </a:rPr>
              <a:t>feminist critiques </a:t>
            </a:r>
            <a:r>
              <a:rPr lang="en-GB" sz="2000" dirty="0" smtClean="0">
                <a:solidFill>
                  <a:srgbClr val="000000"/>
                </a:solidFill>
                <a:latin typeface="Arial" charset="0"/>
                <a:ea typeface="ヒラギノ角ゴ Pro W3" charset="-128"/>
                <a:cs typeface="Times New Roman" charset="0"/>
              </a:rPr>
              <a:t>/ revisions, e.g., </a:t>
            </a:r>
            <a:r>
              <a:rPr lang="en-GB" sz="2000" dirty="0" err="1" smtClean="0">
                <a:solidFill>
                  <a:srgbClr val="000000"/>
                </a:solidFill>
                <a:latin typeface="Arial" charset="0"/>
                <a:ea typeface="ヒラギノ角ゴ Pro W3" charset="-128"/>
                <a:cs typeface="Times New Roman" charset="0"/>
              </a:rPr>
              <a:t>Seyla</a:t>
            </a:r>
            <a:r>
              <a:rPr lang="en-GB" sz="2000" dirty="0" smtClean="0">
                <a:solidFill>
                  <a:srgbClr val="000000"/>
                </a:solidFill>
                <a:latin typeface="Arial" charset="0"/>
                <a:ea typeface="ヒラギノ角ゴ Pro W3" charset="-128"/>
                <a:cs typeface="Times New Roman" charset="0"/>
              </a:rPr>
              <a:t> </a:t>
            </a:r>
            <a:r>
              <a:rPr lang="en-GB" sz="2000" dirty="0" err="1" smtClean="0">
                <a:solidFill>
                  <a:srgbClr val="000000"/>
                </a:solidFill>
                <a:latin typeface="Arial" charset="0"/>
                <a:ea typeface="ヒラギノ角ゴ Pro W3" charset="-128"/>
                <a:cs typeface="Times New Roman" charset="0"/>
              </a:rPr>
              <a:t>Benhabib</a:t>
            </a:r>
            <a:endParaRPr lang="en-GB" sz="2000" dirty="0" smtClean="0">
              <a:solidFill>
                <a:srgbClr val="000000"/>
              </a:solidFill>
              <a:latin typeface="Arial" charset="0"/>
              <a:ea typeface="ヒラギノ角ゴ Pro W3" charset="-128"/>
              <a:cs typeface="Times New Roman" charset="0"/>
            </a:endParaRPr>
          </a:p>
          <a:p>
            <a:pPr defTabSz="914400" eaLnBrk="0" fontAlgn="base" hangingPunct="0">
              <a:lnSpc>
                <a:spcPct val="95000"/>
              </a:lnSpc>
              <a:spcBef>
                <a:spcPts val="1488"/>
              </a:spcBef>
              <a:spcAft>
                <a:spcPct val="0"/>
              </a:spcAft>
              <a:buClr>
                <a:srgbClr val="000000"/>
              </a:buClr>
              <a:buSzPct val="100000"/>
            </a:pPr>
            <a:r>
              <a:rPr lang="en-GB" sz="2000" dirty="0" smtClean="0">
                <a:solidFill>
                  <a:srgbClr val="000000"/>
                </a:solidFill>
                <a:latin typeface="Arial" charset="0"/>
                <a:ea typeface="ヒラギノ角ゴ Pro W3" charset="-128"/>
                <a:cs typeface="Times New Roman" charset="0"/>
              </a:rPr>
              <a:t>Ess: “Golden Rule” (Hillel / Jesus / Confucian …) approach (as consistent with participant/observer methodologies + feminist ethics)</a:t>
            </a:r>
          </a:p>
          <a:p>
            <a:pPr marL="342900" indent="-342900" defTabSz="914400" eaLnBrk="0" fontAlgn="base" hangingPunct="0">
              <a:lnSpc>
                <a:spcPct val="95000"/>
              </a:lnSpc>
              <a:spcBef>
                <a:spcPts val="1488"/>
              </a:spcBef>
              <a:spcAft>
                <a:spcPct val="0"/>
              </a:spcAft>
              <a:buClr>
                <a:srgbClr val="000000"/>
              </a:buClr>
              <a:buSzPct val="100000"/>
              <a:buFont typeface="Wingdings" charset="0"/>
              <a:buChar char="à"/>
            </a:pPr>
            <a:r>
              <a:rPr lang="en-GB" sz="2000" b="1" dirty="0" smtClean="0">
                <a:solidFill>
                  <a:srgbClr val="000000"/>
                </a:solidFill>
                <a:latin typeface="Arial" charset="0"/>
                <a:ea typeface="ヒラギノ角ゴ Pro W3" charset="-128"/>
                <a:cs typeface="Times New Roman" charset="0"/>
                <a:sym typeface="Wingdings"/>
              </a:rPr>
              <a:t>Universal Human Rights, as in the UN Declaration (1948)?</a:t>
            </a:r>
          </a:p>
          <a:p>
            <a:pPr marL="342900" indent="-342900" defTabSz="914400" eaLnBrk="0" fontAlgn="base" hangingPunct="0">
              <a:lnSpc>
                <a:spcPct val="95000"/>
              </a:lnSpc>
              <a:spcBef>
                <a:spcPts val="1488"/>
              </a:spcBef>
              <a:spcAft>
                <a:spcPct val="0"/>
              </a:spcAft>
              <a:buClr>
                <a:srgbClr val="000000"/>
              </a:buClr>
              <a:buSzPct val="100000"/>
              <a:buFont typeface="Wingdings" charset="0"/>
              <a:buChar char="à"/>
            </a:pPr>
            <a:r>
              <a:rPr lang="en-GB" sz="2000" b="1" dirty="0" smtClean="0">
                <a:solidFill>
                  <a:srgbClr val="000000"/>
                </a:solidFill>
                <a:latin typeface="Arial" charset="0"/>
                <a:ea typeface="ヒラギノ角ゴ Pro W3" charset="-128"/>
                <a:cs typeface="Times New Roman" charset="0"/>
                <a:sym typeface="Wingdings"/>
              </a:rPr>
              <a:t>Individual privacy rights vs. nation-state interests in national security?</a:t>
            </a:r>
            <a:endParaRPr lang="en-GB" sz="2000" b="1" dirty="0" smtClean="0">
              <a:solidFill>
                <a:srgbClr val="000000"/>
              </a:solidFill>
              <a:latin typeface="Arial" charset="0"/>
              <a:ea typeface="ヒラギノ角ゴ Pro W3" charset="-128"/>
              <a:cs typeface="Times New Roman" charset="0"/>
            </a:endParaRPr>
          </a:p>
        </p:txBody>
      </p:sp>
    </p:spTree>
    <p:extLst>
      <p:ext uri="{BB962C8B-B14F-4D97-AF65-F5344CB8AC3E}">
        <p14:creationId xmlns:p14="http://schemas.microsoft.com/office/powerpoint/2010/main" val="189013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1126308"/>
            <a:ext cx="8563429" cy="4718214"/>
          </a:xfrm>
          <a:prstGeom prst="rect">
            <a:avLst/>
          </a:prstGeom>
        </p:spPr>
        <p:txBody>
          <a:bodyPr wrap="square">
            <a:spAutoFit/>
          </a:bodyPr>
          <a:lstStyle/>
          <a:p>
            <a:pPr defTabSz="914400" eaLnBrk="0" fontAlgn="base" hangingPunct="0">
              <a:lnSpc>
                <a:spcPct val="95000"/>
              </a:lnSpc>
              <a:spcBef>
                <a:spcPts val="1488"/>
              </a:spcBef>
              <a:spcAft>
                <a:spcPct val="0"/>
              </a:spcAft>
              <a:buClr>
                <a:srgbClr val="000000"/>
              </a:buClr>
              <a:buSzPct val="100000"/>
            </a:pPr>
            <a:r>
              <a:rPr lang="en-GB" sz="2400" b="1" dirty="0" smtClean="0">
                <a:solidFill>
                  <a:srgbClr val="000000"/>
                </a:solidFill>
                <a:latin typeface="Arial" charset="0"/>
                <a:ea typeface="ヒラギノ角ゴ Pro W3" charset="-128"/>
                <a:cs typeface="Times New Roman" charset="0"/>
                <a:sym typeface="Wingdings"/>
              </a:rPr>
              <a:t> </a:t>
            </a:r>
            <a:r>
              <a:rPr lang="en-GB" sz="2400" b="1" i="1" dirty="0" smtClean="0">
                <a:solidFill>
                  <a:srgbClr val="000000"/>
                </a:solidFill>
                <a:latin typeface="Arial" charset="0"/>
                <a:ea typeface="ヒラギノ角ゴ Pro W3" charset="-128"/>
                <a:cs typeface="Times New Roman" charset="0"/>
              </a:rPr>
              <a:t>Cultural</a:t>
            </a:r>
            <a:r>
              <a:rPr lang="en-GB" sz="2400" b="1" dirty="0" smtClean="0">
                <a:solidFill>
                  <a:srgbClr val="000000"/>
                </a:solidFill>
                <a:latin typeface="Arial" charset="0"/>
                <a:ea typeface="ヒラギノ角ゴ Pro W3" charset="-128"/>
                <a:cs typeface="Times New Roman" charset="0"/>
              </a:rPr>
              <a:t> differences</a:t>
            </a:r>
          </a:p>
          <a:p>
            <a:pPr defTabSz="914400" eaLnBrk="0" fontAlgn="base" hangingPunct="0">
              <a:lnSpc>
                <a:spcPct val="95000"/>
              </a:lnSpc>
              <a:spcBef>
                <a:spcPts val="1488"/>
              </a:spcBef>
              <a:spcAft>
                <a:spcPct val="0"/>
              </a:spcAft>
              <a:buClr>
                <a:srgbClr val="000000"/>
              </a:buClr>
              <a:buSzPct val="100000"/>
            </a:pPr>
            <a:r>
              <a:rPr lang="en-GB" sz="2400" dirty="0">
                <a:solidFill>
                  <a:srgbClr val="000000"/>
                </a:solidFill>
                <a:latin typeface="Arial" charset="0"/>
                <a:ea typeface="ヒラギノ角ゴ Pro W3" charset="-128"/>
                <a:cs typeface="Times New Roman" charset="0"/>
              </a:rPr>
              <a:t>A</a:t>
            </a:r>
            <a:r>
              <a:rPr lang="en-GB" sz="2400" dirty="0" smtClean="0">
                <a:solidFill>
                  <a:srgbClr val="000000"/>
                </a:solidFill>
                <a:latin typeface="Arial" charset="0"/>
                <a:ea typeface="ヒラギノ角ゴ Pro W3" charset="-128"/>
                <a:cs typeface="Times New Roman" charset="0"/>
              </a:rPr>
              <a:t>.  On the one hand, there appear to be </a:t>
            </a:r>
            <a:r>
              <a:rPr lang="en-GB" sz="2400" i="1" dirty="0" smtClean="0">
                <a:solidFill>
                  <a:srgbClr val="000000"/>
                </a:solidFill>
                <a:latin typeface="Arial" charset="0"/>
                <a:ea typeface="ヒラギノ角ゴ Pro W3" charset="-128"/>
                <a:cs typeface="Times New Roman" charset="0"/>
              </a:rPr>
              <a:t>cultural </a:t>
            </a:r>
            <a:r>
              <a:rPr lang="en-GB" sz="2400" dirty="0" smtClean="0">
                <a:solidFill>
                  <a:srgbClr val="000000"/>
                </a:solidFill>
                <a:latin typeface="Arial" charset="0"/>
                <a:ea typeface="ヒラギノ角ゴ Pro W3" charset="-128"/>
                <a:cs typeface="Times New Roman" charset="0"/>
              </a:rPr>
              <a:t>differences in terms of which of these theories we are more likely to apply – beginning with </a:t>
            </a:r>
            <a:r>
              <a:rPr lang="en-GB" sz="2400" i="1" dirty="0" smtClean="0">
                <a:solidFill>
                  <a:srgbClr val="000000"/>
                </a:solidFill>
                <a:latin typeface="Arial" charset="0"/>
                <a:ea typeface="ヒラギノ角ゴ Pro W3" charset="-128"/>
                <a:cs typeface="Times New Roman" charset="0"/>
              </a:rPr>
              <a:t>individual privacy rights: </a:t>
            </a:r>
          </a:p>
          <a:p>
            <a:pPr defTabSz="914400" eaLnBrk="0" fontAlgn="base" hangingPunct="0">
              <a:lnSpc>
                <a:spcPct val="95000"/>
              </a:lnSpc>
              <a:spcBef>
                <a:spcPts val="148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e.g. EU Data Privacy Protection Guidelines </a:t>
            </a:r>
          </a:p>
          <a:p>
            <a:pPr defTabSz="914400" eaLnBrk="0" fontAlgn="base" hangingPunct="0">
              <a:lnSpc>
                <a:spcPct val="95000"/>
              </a:lnSpc>
              <a:spcBef>
                <a:spcPts val="148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Directive 95/46/EC of the European Parliament and of the Council of 24 October 1995 on the Protection of Individuals with Regard to the Processing of Personal Data and on the Free Movement of Such Data. </a:t>
            </a:r>
          </a:p>
          <a:p>
            <a:pPr defTabSz="914400" eaLnBrk="0" fontAlgn="base" hangingPunct="0">
              <a:lnSpc>
                <a:spcPct val="95000"/>
              </a:lnSpc>
              <a:spcBef>
                <a:spcPts val="148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&lt;http://</a:t>
            </a:r>
            <a:r>
              <a:rPr lang="en-GB" sz="2400" dirty="0" err="1" smtClean="0">
                <a:solidFill>
                  <a:srgbClr val="000000"/>
                </a:solidFill>
                <a:latin typeface="Arial" charset="0"/>
                <a:ea typeface="ヒラギノ角ゴ Pro W3" charset="-128"/>
                <a:cs typeface="Times New Roman" charset="0"/>
              </a:rPr>
              <a:t>eur-lex.europa.eu</a:t>
            </a:r>
            <a:r>
              <a:rPr lang="en-GB" sz="2400" dirty="0" smtClean="0">
                <a:solidFill>
                  <a:srgbClr val="000000"/>
                </a:solidFill>
                <a:latin typeface="Arial" charset="0"/>
                <a:ea typeface="ヒラギノ角ゴ Pro W3" charset="-128"/>
                <a:cs typeface="Times New Roman" charset="0"/>
              </a:rPr>
              <a:t>/</a:t>
            </a:r>
            <a:r>
              <a:rPr lang="en-GB" sz="2400" dirty="0" err="1" smtClean="0">
                <a:solidFill>
                  <a:srgbClr val="000000"/>
                </a:solidFill>
                <a:latin typeface="Arial" charset="0"/>
                <a:ea typeface="ヒラギノ角ゴ Pro W3" charset="-128"/>
                <a:cs typeface="Times New Roman" charset="0"/>
              </a:rPr>
              <a:t>LexUriServ</a:t>
            </a:r>
            <a:r>
              <a:rPr lang="en-GB" sz="2400" dirty="0" smtClean="0">
                <a:solidFill>
                  <a:srgbClr val="000000"/>
                </a:solidFill>
                <a:latin typeface="Arial" charset="0"/>
                <a:ea typeface="ヒラギノ角ゴ Pro W3" charset="-128"/>
                <a:cs typeface="Times New Roman" charset="0"/>
              </a:rPr>
              <a:t>/</a:t>
            </a:r>
            <a:r>
              <a:rPr lang="en-GB" sz="2400" dirty="0" err="1" smtClean="0">
                <a:solidFill>
                  <a:srgbClr val="000000"/>
                </a:solidFill>
                <a:latin typeface="Arial" charset="0"/>
                <a:ea typeface="ヒラギノ角ゴ Pro W3" charset="-128"/>
                <a:cs typeface="Times New Roman" charset="0"/>
              </a:rPr>
              <a:t>LexUriServ.do?uri</a:t>
            </a:r>
            <a:r>
              <a:rPr lang="en-GB" sz="2400" dirty="0" smtClean="0">
                <a:solidFill>
                  <a:srgbClr val="000000"/>
                </a:solidFill>
                <a:latin typeface="Arial" charset="0"/>
                <a:ea typeface="ヒラギノ角ゴ Pro W3" charset="-128"/>
                <a:cs typeface="Times New Roman" charset="0"/>
              </a:rPr>
              <a:t>=CELEX:31995L0046:EN:HTML&gt;</a:t>
            </a:r>
          </a:p>
        </p:txBody>
      </p:sp>
    </p:spTree>
    <p:extLst>
      <p:ext uri="{BB962C8B-B14F-4D97-AF65-F5344CB8AC3E}">
        <p14:creationId xmlns:p14="http://schemas.microsoft.com/office/powerpoint/2010/main" val="1163754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746923"/>
            <a:ext cx="8563429" cy="6534095"/>
          </a:xfrm>
          <a:prstGeom prst="rect">
            <a:avLst/>
          </a:prstGeom>
        </p:spPr>
        <p:txBody>
          <a:bodyPr wrap="square">
            <a:spAutoFit/>
          </a:bodyPr>
          <a:lstStyle/>
          <a:p>
            <a:pPr defTabSz="914400" eaLnBrk="0" fontAlgn="base" hangingPunct="0">
              <a:lnSpc>
                <a:spcPct val="95000"/>
              </a:lnSpc>
              <a:spcBef>
                <a:spcPts val="148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Data Subjects must</a:t>
            </a:r>
          </a:p>
          <a:p>
            <a:pPr lvl="1" defTabSz="914400" eaLnBrk="0" fontAlgn="base" hangingPunct="0">
              <a:lnSpc>
                <a:spcPct val="95000"/>
              </a:lnSpc>
              <a:spcBef>
                <a:spcPts val="1488"/>
              </a:spcBef>
              <a:spcAft>
                <a:spcPct val="0"/>
              </a:spcAft>
              <a:buClr>
                <a:srgbClr val="000000"/>
              </a:buClr>
              <a:buSzPct val="100000"/>
            </a:pPr>
            <a:r>
              <a:rPr lang="en-GB" sz="2400" i="1" dirty="0" smtClean="0">
                <a:solidFill>
                  <a:srgbClr val="000000"/>
                </a:solidFill>
                <a:latin typeface="Arial" charset="0"/>
                <a:ea typeface="ヒラギノ角ゴ Pro W3" charset="-128"/>
                <a:cs typeface="Times New Roman" charset="0"/>
              </a:rPr>
              <a:t>Unambiguously give consent</a:t>
            </a:r>
            <a:r>
              <a:rPr lang="en-GB" sz="2400" dirty="0" smtClean="0">
                <a:solidFill>
                  <a:srgbClr val="000000"/>
                </a:solidFill>
                <a:latin typeface="Arial" charset="0"/>
                <a:ea typeface="ヒラギノ角ゴ Pro W3" charset="-128"/>
                <a:cs typeface="Times New Roman" charset="0"/>
              </a:rPr>
              <a:t> for personal information to be gathered online;</a:t>
            </a:r>
          </a:p>
          <a:p>
            <a:pPr lvl="1" defTabSz="914400" eaLnBrk="0" fontAlgn="base" hangingPunct="0">
              <a:lnSpc>
                <a:spcPct val="95000"/>
              </a:lnSpc>
              <a:spcBef>
                <a:spcPts val="148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Be given notice as to why data is being collected about them;</a:t>
            </a:r>
          </a:p>
          <a:p>
            <a:pPr lvl="1" defTabSz="914400" eaLnBrk="0" fontAlgn="base" hangingPunct="0">
              <a:lnSpc>
                <a:spcPct val="95000"/>
              </a:lnSpc>
              <a:spcBef>
                <a:spcPts val="148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Be able to correct erroneous data;</a:t>
            </a:r>
          </a:p>
          <a:p>
            <a:pPr lvl="1" defTabSz="914400" eaLnBrk="0" fontAlgn="base" hangingPunct="0">
              <a:lnSpc>
                <a:spcPct val="95000"/>
              </a:lnSpc>
              <a:spcBef>
                <a:spcPts val="1488"/>
              </a:spcBef>
              <a:spcAft>
                <a:spcPct val="0"/>
              </a:spcAft>
              <a:buClr>
                <a:srgbClr val="000000"/>
              </a:buClr>
              <a:buSzPct val="100000"/>
            </a:pPr>
            <a:r>
              <a:rPr lang="en-GB" sz="2400" dirty="0" smtClean="0">
                <a:solidFill>
                  <a:srgbClr val="000000"/>
                </a:solidFill>
                <a:latin typeface="Arial" charset="0"/>
                <a:ea typeface="ヒラギノ角ゴ Pro W3" charset="-128"/>
                <a:cs typeface="Times New Roman" charset="0"/>
              </a:rPr>
              <a:t>Be able to opt-out of data collection; and</a:t>
            </a:r>
          </a:p>
          <a:p>
            <a:pPr lvl="1" defTabSz="914400" eaLnBrk="0" fontAlgn="base" hangingPunct="0">
              <a:lnSpc>
                <a:spcPct val="95000"/>
              </a:lnSpc>
              <a:spcBef>
                <a:spcPts val="1488"/>
              </a:spcBef>
              <a:spcAft>
                <a:spcPct val="0"/>
              </a:spcAft>
              <a:buClr>
                <a:srgbClr val="000000"/>
              </a:buClr>
              <a:buSzPct val="100000"/>
            </a:pPr>
            <a:r>
              <a:rPr lang="en-GB" sz="2400" i="1" dirty="0" smtClean="0">
                <a:solidFill>
                  <a:srgbClr val="000000"/>
                </a:solidFill>
                <a:latin typeface="Arial" charset="0"/>
                <a:ea typeface="ヒラギノ角ゴ Pro W3" charset="-128"/>
                <a:cs typeface="Times New Roman" charset="0"/>
              </a:rPr>
              <a:t>Be protected from having their data transferred to countries with less stringent privacy protections.</a:t>
            </a:r>
            <a:r>
              <a:rPr lang="en-GB" sz="2400" dirty="0" smtClean="0">
                <a:solidFill>
                  <a:srgbClr val="000000"/>
                </a:solidFill>
                <a:latin typeface="Arial" charset="0"/>
                <a:ea typeface="ヒラギノ角ゴ Pro W3" charset="-128"/>
                <a:cs typeface="Times New Roman" charset="0"/>
              </a:rPr>
              <a:t> …</a:t>
            </a:r>
            <a:r>
              <a:rPr lang="en-GB" sz="2400" i="1" dirty="0" smtClean="0">
                <a:solidFill>
                  <a:srgbClr val="000000"/>
                </a:solidFill>
                <a:latin typeface="Arial" charset="0"/>
                <a:ea typeface="ヒラギノ角ゴ Pro W3" charset="-128"/>
                <a:cs typeface="Times New Roman" charset="0"/>
              </a:rPr>
              <a:t> etc.</a:t>
            </a:r>
          </a:p>
          <a:p>
            <a:pPr defTabSz="914400" eaLnBrk="0" fontAlgn="base" hangingPunct="0">
              <a:lnSpc>
                <a:spcPct val="95000"/>
              </a:lnSpc>
              <a:spcBef>
                <a:spcPts val="1488"/>
              </a:spcBef>
              <a:spcAft>
                <a:spcPct val="0"/>
              </a:spcAft>
              <a:buClr>
                <a:srgbClr val="000000"/>
              </a:buClr>
              <a:buSzPct val="100000"/>
            </a:pPr>
            <a:r>
              <a:rPr lang="en-GB" sz="2400" b="1" i="1" dirty="0">
                <a:solidFill>
                  <a:srgbClr val="000000"/>
                </a:solidFill>
                <a:latin typeface="Arial" charset="0"/>
                <a:ea typeface="ヒラギノ角ゴ Pro W3" charset="-128"/>
                <a:cs typeface="Times New Roman" charset="0"/>
              </a:rPr>
              <a:t> </a:t>
            </a:r>
            <a:r>
              <a:rPr lang="en-GB" sz="2400" b="1" i="1" dirty="0" smtClean="0">
                <a:solidFill>
                  <a:srgbClr val="000000"/>
                </a:solidFill>
                <a:latin typeface="Arial" charset="0"/>
                <a:ea typeface="ヒラギノ角ゴ Pro W3" charset="-128"/>
                <a:cs typeface="Times New Roman" charset="0"/>
              </a:rPr>
              <a:t>These rights are (near) absolute, and (so far at least) cannot be overridden by state or business interests</a:t>
            </a:r>
          </a:p>
          <a:p>
            <a:pPr defTabSz="914400" eaLnBrk="0" fontAlgn="base" hangingPunct="0">
              <a:lnSpc>
                <a:spcPct val="95000"/>
              </a:lnSpc>
              <a:spcBef>
                <a:spcPts val="1488"/>
              </a:spcBef>
              <a:spcAft>
                <a:spcPct val="0"/>
              </a:spcAft>
              <a:buClr>
                <a:srgbClr val="000000"/>
              </a:buClr>
              <a:buSzPct val="100000"/>
            </a:pPr>
            <a:r>
              <a:rPr lang="en-GB" sz="2400" b="1" dirty="0" smtClean="0">
                <a:solidFill>
                  <a:srgbClr val="000000"/>
                </a:solidFill>
                <a:latin typeface="Arial" charset="0"/>
                <a:ea typeface="ヒラギノ角ゴ Pro W3" charset="-128"/>
                <a:cs typeface="Times New Roman" charset="0"/>
                <a:sym typeface="Wingdings"/>
              </a:rPr>
              <a:t> Cf. recent “cookie legislation” + upcoming discussions for still more stringent </a:t>
            </a:r>
            <a:r>
              <a:rPr lang="en-GB" sz="2400" b="1" i="1" dirty="0" smtClean="0">
                <a:solidFill>
                  <a:srgbClr val="000000"/>
                </a:solidFill>
                <a:latin typeface="Arial" charset="0"/>
                <a:ea typeface="ヒラギノ角ゴ Pro W3" charset="-128"/>
                <a:cs typeface="Times New Roman" charset="0"/>
                <a:sym typeface="Wingdings"/>
              </a:rPr>
              <a:t>individual</a:t>
            </a:r>
            <a:r>
              <a:rPr lang="en-GB" sz="2400" b="1" dirty="0" smtClean="0">
                <a:solidFill>
                  <a:srgbClr val="000000"/>
                </a:solidFill>
                <a:latin typeface="Arial" charset="0"/>
                <a:ea typeface="ヒラギノ角ゴ Pro W3" charset="-128"/>
                <a:cs typeface="Times New Roman" charset="0"/>
                <a:sym typeface="Wingdings"/>
              </a:rPr>
              <a:t> data privacy protections</a:t>
            </a:r>
            <a:endParaRPr lang="en-GB" sz="2400" b="1" dirty="0">
              <a:solidFill>
                <a:srgbClr val="000000"/>
              </a:solidFill>
              <a:latin typeface="Arial" charset="0"/>
              <a:ea typeface="ヒラギノ角ゴ Pro W3" charset="-128"/>
              <a:cs typeface="Times New Roman" charset="0"/>
            </a:endParaRPr>
          </a:p>
          <a:p>
            <a:pPr defTabSz="914400" eaLnBrk="0" fontAlgn="base" hangingPunct="0">
              <a:lnSpc>
                <a:spcPct val="95000"/>
              </a:lnSpc>
              <a:spcBef>
                <a:spcPts val="1488"/>
              </a:spcBef>
              <a:spcAft>
                <a:spcPct val="0"/>
              </a:spcAft>
              <a:buClr>
                <a:srgbClr val="000000"/>
              </a:buClr>
              <a:buSzPct val="100000"/>
            </a:pPr>
            <a:endParaRPr lang="en-GB" sz="2400" b="1" i="1" dirty="0" smtClean="0">
              <a:solidFill>
                <a:srgbClr val="000000"/>
              </a:solidFill>
              <a:latin typeface="Arial" charset="0"/>
              <a:ea typeface="ヒラギノ角ゴ Pro W3" charset="-128"/>
              <a:cs typeface="Times New Roman" charset="0"/>
            </a:endParaRPr>
          </a:p>
        </p:txBody>
      </p:sp>
    </p:spTree>
    <p:extLst>
      <p:ext uri="{BB962C8B-B14F-4D97-AF65-F5344CB8AC3E}">
        <p14:creationId xmlns:p14="http://schemas.microsoft.com/office/powerpoint/2010/main" val="754815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52" y="647953"/>
            <a:ext cx="8563429" cy="6576927"/>
          </a:xfrm>
          <a:prstGeom prst="rect">
            <a:avLst/>
          </a:prstGeom>
        </p:spPr>
        <p:txBody>
          <a:bodyPr wrap="square">
            <a:spAutoFit/>
          </a:bodyPr>
          <a:lstStyle/>
          <a:p>
            <a:pPr defTabSz="914400" eaLnBrk="0" fontAlgn="base" hangingPunct="0">
              <a:lnSpc>
                <a:spcPct val="95000"/>
              </a:lnSpc>
              <a:spcBef>
                <a:spcPts val="1488"/>
              </a:spcBef>
              <a:spcAft>
                <a:spcPct val="0"/>
              </a:spcAft>
              <a:buClr>
                <a:srgbClr val="000000"/>
              </a:buClr>
              <a:buSzPct val="100000"/>
            </a:pPr>
            <a:r>
              <a:rPr lang="en-GB" sz="2200" b="1" dirty="0" smtClean="0">
                <a:solidFill>
                  <a:srgbClr val="000000"/>
                </a:solidFill>
                <a:latin typeface="Arial" charset="0"/>
                <a:ea typeface="ヒラギノ角ゴ Pro W3" charset="-128"/>
                <a:cs typeface="Times New Roman" charset="0"/>
              </a:rPr>
              <a:t>C. Cultural differences</a:t>
            </a:r>
          </a:p>
          <a:p>
            <a:pPr defTabSz="914400" eaLnBrk="0" fontAlgn="base" hangingPunct="0">
              <a:lnSpc>
                <a:spcPct val="95000"/>
              </a:lnSpc>
              <a:spcBef>
                <a:spcPts val="1488"/>
              </a:spcBef>
              <a:spcAft>
                <a:spcPct val="0"/>
              </a:spcAft>
              <a:buClr>
                <a:srgbClr val="000000"/>
              </a:buClr>
              <a:buSzPct val="100000"/>
            </a:pPr>
            <a:r>
              <a:rPr lang="en-GB" sz="2200" dirty="0" smtClean="0">
                <a:solidFill>
                  <a:srgbClr val="000000"/>
                </a:solidFill>
                <a:latin typeface="Arial" charset="0"/>
                <a:ea typeface="ヒラギノ角ゴ Pro W3" charset="-128"/>
                <a:cs typeface="Times New Roman" charset="0"/>
              </a:rPr>
              <a:t>B. By contrast …U.S. law, policy, as more oriented towards “the market,” stressing corporate/business rights over individuals (e.g., “shrink-wrap” licenses)</a:t>
            </a:r>
          </a:p>
          <a:p>
            <a:pPr defTabSz="914400" eaLnBrk="0" fontAlgn="base" hangingPunct="0">
              <a:lnSpc>
                <a:spcPct val="95000"/>
              </a:lnSpc>
              <a:spcBef>
                <a:spcPts val="1488"/>
              </a:spcBef>
              <a:spcAft>
                <a:spcPct val="0"/>
              </a:spcAft>
              <a:buClr>
                <a:srgbClr val="000000"/>
              </a:buClr>
              <a:buSzPct val="100000"/>
            </a:pPr>
            <a:r>
              <a:rPr lang="en-GB" sz="2200" b="1" dirty="0" smtClean="0">
                <a:solidFill>
                  <a:srgbClr val="000000"/>
                </a:solidFill>
                <a:latin typeface="Arial" charset="0"/>
                <a:ea typeface="ヒラギノ角ゴ Pro W3" charset="-128"/>
                <a:cs typeface="Times New Roman" charset="0"/>
              </a:rPr>
              <a:t>no such privacy protections</a:t>
            </a:r>
            <a:r>
              <a:rPr lang="en-GB" sz="2200" dirty="0" smtClean="0">
                <a:solidFill>
                  <a:srgbClr val="000000"/>
                </a:solidFill>
                <a:latin typeface="Arial" charset="0"/>
                <a:ea typeface="ヒラギノ角ゴ Pro W3" charset="-128"/>
                <a:cs typeface="Times New Roman" charset="0"/>
              </a:rPr>
              <a:t>: </a:t>
            </a:r>
            <a:br>
              <a:rPr lang="en-GB" sz="2200" dirty="0" smtClean="0">
                <a:solidFill>
                  <a:srgbClr val="000000"/>
                </a:solidFill>
                <a:latin typeface="Arial" charset="0"/>
                <a:ea typeface="ヒラギノ角ゴ Pro W3" charset="-128"/>
                <a:cs typeface="Times New Roman" charset="0"/>
              </a:rPr>
            </a:br>
            <a:r>
              <a:rPr lang="en-GB" sz="2200" dirty="0" smtClean="0">
                <a:solidFill>
                  <a:srgbClr val="000000"/>
                </a:solidFill>
                <a:latin typeface="Arial" charset="0"/>
                <a:ea typeface="ヒラギノ角ゴ Pro W3" charset="-128"/>
                <a:cs typeface="Times New Roman" charset="0"/>
              </a:rPr>
              <a:t>rather, businesses are allowed to establish their own privacy policies, requiring the consumer to </a:t>
            </a:r>
          </a:p>
          <a:p>
            <a:pPr lvl="1" defTabSz="914400" eaLnBrk="0" fontAlgn="base" hangingPunct="0">
              <a:lnSpc>
                <a:spcPct val="95000"/>
              </a:lnSpc>
              <a:spcBef>
                <a:spcPts val="1488"/>
              </a:spcBef>
              <a:spcAft>
                <a:spcPct val="0"/>
              </a:spcAft>
              <a:buClr>
                <a:srgbClr val="000000"/>
              </a:buClr>
              <a:buSzPct val="100000"/>
            </a:pPr>
            <a:r>
              <a:rPr lang="en-GB" sz="2200" dirty="0" smtClean="0">
                <a:solidFill>
                  <a:srgbClr val="000000"/>
                </a:solidFill>
                <a:latin typeface="Arial" charset="0"/>
                <a:ea typeface="ヒラギノ角ゴ Pro W3" charset="-128"/>
                <a:cs typeface="Times New Roman" charset="0"/>
              </a:rPr>
              <a:t>(a) inform him/herself of the policy and then </a:t>
            </a:r>
          </a:p>
          <a:p>
            <a:pPr lvl="1" defTabSz="914400" eaLnBrk="0" fontAlgn="base" hangingPunct="0">
              <a:lnSpc>
                <a:spcPct val="95000"/>
              </a:lnSpc>
              <a:spcBef>
                <a:spcPts val="1488"/>
              </a:spcBef>
              <a:spcAft>
                <a:spcPct val="0"/>
              </a:spcAft>
              <a:buClr>
                <a:srgbClr val="000000"/>
              </a:buClr>
              <a:buSzPct val="100000"/>
            </a:pPr>
            <a:r>
              <a:rPr lang="en-GB" sz="2200" dirty="0" smtClean="0">
                <a:solidFill>
                  <a:srgbClr val="000000"/>
                </a:solidFill>
                <a:latin typeface="Arial" charset="0"/>
                <a:ea typeface="ヒラギノ角ゴ Pro W3" charset="-128"/>
                <a:cs typeface="Times New Roman" charset="0"/>
              </a:rPr>
              <a:t>(b) decide whether to agree or “opt-out”</a:t>
            </a:r>
          </a:p>
          <a:p>
            <a:pPr marL="342900" indent="-342900" defTabSz="914400" eaLnBrk="0" fontAlgn="base" hangingPunct="0">
              <a:lnSpc>
                <a:spcPct val="95000"/>
              </a:lnSpc>
              <a:spcBef>
                <a:spcPts val="1488"/>
              </a:spcBef>
              <a:spcAft>
                <a:spcPct val="0"/>
              </a:spcAft>
              <a:buClr>
                <a:srgbClr val="000000"/>
              </a:buClr>
              <a:buSzPct val="100000"/>
              <a:buFont typeface="Wingdings" charset="0"/>
              <a:buChar char="à"/>
            </a:pPr>
            <a:r>
              <a:rPr lang="en-GB" sz="2200" b="1" dirty="0" smtClean="0">
                <a:solidFill>
                  <a:srgbClr val="000000"/>
                </a:solidFill>
                <a:latin typeface="Arial" charset="0"/>
                <a:ea typeface="ヒラギノ角ゴ Pro W3" charset="-128"/>
                <a:cs typeface="Times New Roman" charset="0"/>
              </a:rPr>
              <a:t>a </a:t>
            </a:r>
            <a:r>
              <a:rPr lang="en-GB" sz="2200" b="1" i="1" dirty="0" smtClean="0">
                <a:solidFill>
                  <a:srgbClr val="000000"/>
                </a:solidFill>
                <a:latin typeface="Arial" charset="0"/>
                <a:ea typeface="ヒラギノ角ゴ Pro W3" charset="-128"/>
                <a:cs typeface="Times New Roman" charset="0"/>
              </a:rPr>
              <a:t>utilitarian</a:t>
            </a:r>
            <a:r>
              <a:rPr lang="en-GB" sz="2200" b="1" dirty="0" smtClean="0">
                <a:solidFill>
                  <a:srgbClr val="000000"/>
                </a:solidFill>
                <a:latin typeface="Arial" charset="0"/>
                <a:ea typeface="ヒラギノ角ゴ Pro W3" charset="-128"/>
                <a:cs typeface="Times New Roman" charset="0"/>
              </a:rPr>
              <a:t> emphasis on the (alleged) good of the many (minimal state intervention </a:t>
            </a:r>
            <a:r>
              <a:rPr lang="en-GB" sz="2200" b="1" dirty="0" smtClean="0">
                <a:solidFill>
                  <a:srgbClr val="000000"/>
                </a:solidFill>
                <a:latin typeface="Arial" charset="0"/>
                <a:ea typeface="ヒラギノ角ゴ Pro W3" charset="-128"/>
                <a:cs typeface="Times New Roman" charset="0"/>
                <a:sym typeface="Wingdings"/>
              </a:rPr>
              <a:t></a:t>
            </a:r>
            <a:r>
              <a:rPr lang="en-GB" sz="2200" b="1" dirty="0" smtClean="0">
                <a:solidFill>
                  <a:srgbClr val="000000"/>
                </a:solidFill>
                <a:latin typeface="Arial" charset="0"/>
                <a:ea typeface="ヒラギノ角ゴ Pro W3" charset="-128"/>
                <a:cs typeface="Times New Roman" charset="0"/>
              </a:rPr>
              <a:t> greater economic efficiency) over possible violations of individual rights</a:t>
            </a:r>
          </a:p>
          <a:p>
            <a:pPr marL="342900" indent="-342900" defTabSz="914400" eaLnBrk="0" fontAlgn="base" hangingPunct="0">
              <a:lnSpc>
                <a:spcPct val="95000"/>
              </a:lnSpc>
              <a:spcBef>
                <a:spcPts val="1488"/>
              </a:spcBef>
              <a:spcAft>
                <a:spcPct val="0"/>
              </a:spcAft>
              <a:buClr>
                <a:srgbClr val="000000"/>
              </a:buClr>
              <a:buSzPct val="100000"/>
              <a:buFont typeface="Wingdings" charset="0"/>
              <a:buChar char="à"/>
            </a:pPr>
            <a:r>
              <a:rPr lang="en-GB" sz="2200" dirty="0" smtClean="0">
                <a:solidFill>
                  <a:srgbClr val="000000"/>
                </a:solidFill>
                <a:latin typeface="Arial" charset="0"/>
                <a:ea typeface="ヒラギノ角ゴ Pro W3" charset="-128"/>
                <a:cs typeface="Times New Roman" charset="0"/>
              </a:rPr>
              <a:t>And, after 9/11, “rights of due process” for state intrusion into individual privacy greatly weakened in the name of state-sponsored efforts to protect citizens against terrorism</a:t>
            </a:r>
          </a:p>
          <a:p>
            <a:pPr defTabSz="914400" eaLnBrk="0" fontAlgn="base" hangingPunct="0">
              <a:lnSpc>
                <a:spcPct val="95000"/>
              </a:lnSpc>
              <a:spcBef>
                <a:spcPts val="1488"/>
              </a:spcBef>
              <a:spcAft>
                <a:spcPct val="0"/>
              </a:spcAft>
              <a:buClr>
                <a:srgbClr val="000000"/>
              </a:buClr>
              <a:buSzPct val="100000"/>
            </a:pPr>
            <a:endParaRPr lang="en-GB" sz="2200" b="1" i="1" dirty="0" smtClean="0">
              <a:solidFill>
                <a:srgbClr val="000000"/>
              </a:solidFill>
              <a:latin typeface="Arial" charset="0"/>
              <a:ea typeface="ヒラギノ角ゴ Pro W3" charset="-128"/>
              <a:cs typeface="Times New Roman" charset="0"/>
            </a:endParaRPr>
          </a:p>
        </p:txBody>
      </p:sp>
    </p:spTree>
    <p:extLst>
      <p:ext uri="{BB962C8B-B14F-4D97-AF65-F5344CB8AC3E}">
        <p14:creationId xmlns:p14="http://schemas.microsoft.com/office/powerpoint/2010/main" val="215331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7"/>
          <p:cNvSpPr>
            <a:spLocks noChangeArrowheads="1"/>
          </p:cNvSpPr>
          <p:nvPr/>
        </p:nvSpPr>
        <p:spPr bwMode="auto">
          <a:xfrm>
            <a:off x="3124200" y="1295400"/>
            <a:ext cx="4038600" cy="25146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3" name="Oval 4"/>
          <p:cNvSpPr>
            <a:spLocks noChangeArrowheads="1"/>
          </p:cNvSpPr>
          <p:nvPr/>
        </p:nvSpPr>
        <p:spPr bwMode="auto">
          <a:xfrm>
            <a:off x="685800" y="2895600"/>
            <a:ext cx="4038600" cy="25146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5" name="Oval 6"/>
          <p:cNvSpPr>
            <a:spLocks noChangeArrowheads="1"/>
          </p:cNvSpPr>
          <p:nvPr/>
        </p:nvSpPr>
        <p:spPr bwMode="auto">
          <a:xfrm>
            <a:off x="4191000" y="3124200"/>
            <a:ext cx="4038600" cy="25146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6" name="Text Box 8"/>
          <p:cNvSpPr txBox="1">
            <a:spLocks noChangeArrowheads="1"/>
          </p:cNvSpPr>
          <p:nvPr/>
        </p:nvSpPr>
        <p:spPr bwMode="auto">
          <a:xfrm>
            <a:off x="1333500" y="3559175"/>
            <a:ext cx="2743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50000"/>
              </a:spcBef>
              <a:spcAft>
                <a:spcPct val="0"/>
              </a:spcAft>
            </a:pPr>
            <a:r>
              <a:rPr lang="en-US" sz="2000" dirty="0">
                <a:solidFill>
                  <a:srgbClr val="000000"/>
                </a:solidFill>
                <a:latin typeface="Arial" charset="0"/>
                <a:ea typeface="ヒラギノ角ゴ Pro W3" charset="-128"/>
                <a:cs typeface="ヒラギノ角ゴ Pro W3" charset="-128"/>
              </a:rPr>
              <a:t>Anglo-American utilitarianism / pragmatism</a:t>
            </a:r>
          </a:p>
        </p:txBody>
      </p:sp>
      <p:sp>
        <p:nvSpPr>
          <p:cNvPr id="7" name="Text Box 9"/>
          <p:cNvSpPr txBox="1">
            <a:spLocks noChangeArrowheads="1"/>
          </p:cNvSpPr>
          <p:nvPr/>
        </p:nvSpPr>
        <p:spPr bwMode="auto">
          <a:xfrm>
            <a:off x="3771900" y="1776413"/>
            <a:ext cx="27432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50000"/>
              </a:spcBef>
              <a:spcAft>
                <a:spcPct val="0"/>
              </a:spcAft>
            </a:pPr>
            <a:r>
              <a:rPr lang="en-US" sz="2000" dirty="0">
                <a:solidFill>
                  <a:srgbClr val="000000"/>
                </a:solidFill>
                <a:latin typeface="Arial" charset="0"/>
                <a:ea typeface="ヒラギノ角ゴ Pro W3" charset="-128"/>
                <a:cs typeface="ヒラギノ角ゴ Pro W3" charset="-128"/>
              </a:rPr>
              <a:t>Scandinavian / German / Dutch </a:t>
            </a:r>
            <a:r>
              <a:rPr lang="en-US" sz="2000" dirty="0" err="1">
                <a:solidFill>
                  <a:srgbClr val="000000"/>
                </a:solidFill>
                <a:latin typeface="Arial" charset="0"/>
                <a:ea typeface="ヒラギノ角ゴ Pro W3" charset="-128"/>
                <a:cs typeface="ヒラギノ角ゴ Pro W3" charset="-128"/>
              </a:rPr>
              <a:t>deontologies</a:t>
            </a:r>
            <a:r>
              <a:rPr lang="en-US" sz="2000" dirty="0">
                <a:solidFill>
                  <a:srgbClr val="000000"/>
                </a:solidFill>
                <a:latin typeface="Arial" charset="0"/>
                <a:ea typeface="ヒラギノ角ゴ Pro W3" charset="-128"/>
                <a:cs typeface="ヒラギノ角ゴ Pro W3" charset="-128"/>
              </a:rPr>
              <a:t> (Kant – </a:t>
            </a:r>
            <a:r>
              <a:rPr lang="en-US" sz="2000" dirty="0" err="1">
                <a:solidFill>
                  <a:srgbClr val="000000"/>
                </a:solidFill>
                <a:latin typeface="Arial" charset="0"/>
                <a:ea typeface="ヒラギノ角ゴ Pro W3" charset="-128"/>
                <a:cs typeface="ヒラギノ角ゴ Pro W3" charset="-128"/>
              </a:rPr>
              <a:t>Habermas</a:t>
            </a:r>
            <a:r>
              <a:rPr lang="en-US" sz="2000" dirty="0">
                <a:solidFill>
                  <a:srgbClr val="000000"/>
                </a:solidFill>
                <a:latin typeface="Arial" charset="0"/>
                <a:ea typeface="ヒラギノ角ゴ Pro W3" charset="-128"/>
                <a:cs typeface="ヒラギノ角ゴ Pro W3" charset="-128"/>
              </a:rPr>
              <a:t>)</a:t>
            </a:r>
          </a:p>
        </p:txBody>
      </p:sp>
      <p:sp>
        <p:nvSpPr>
          <p:cNvPr id="8" name="Text Box 10"/>
          <p:cNvSpPr txBox="1">
            <a:spLocks noChangeArrowheads="1"/>
          </p:cNvSpPr>
          <p:nvPr/>
        </p:nvSpPr>
        <p:spPr bwMode="auto">
          <a:xfrm>
            <a:off x="4838700" y="3787775"/>
            <a:ext cx="2743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50000"/>
              </a:spcBef>
              <a:spcAft>
                <a:spcPct val="0"/>
              </a:spcAft>
            </a:pPr>
            <a:r>
              <a:rPr lang="en-US" sz="2000">
                <a:solidFill>
                  <a:srgbClr val="000000"/>
                </a:solidFill>
                <a:latin typeface="Arial" charset="0"/>
                <a:ea typeface="ヒラギノ角ゴ Pro W3" charset="-128"/>
                <a:cs typeface="ヒラギノ角ゴ Pro W3" charset="-128"/>
              </a:rPr>
              <a:t>French moralism (Montaigne, Ricoeur)</a:t>
            </a:r>
          </a:p>
        </p:txBody>
      </p:sp>
      <p:sp>
        <p:nvSpPr>
          <p:cNvPr id="9" name="Text Box 11"/>
          <p:cNvSpPr txBox="1">
            <a:spLocks noChangeArrowheads="1"/>
          </p:cNvSpPr>
          <p:nvPr/>
        </p:nvSpPr>
        <p:spPr bwMode="auto">
          <a:xfrm>
            <a:off x="838200" y="6035675"/>
            <a:ext cx="7696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50000"/>
              </a:spcBef>
              <a:spcAft>
                <a:spcPct val="0"/>
              </a:spcAft>
            </a:pPr>
            <a:r>
              <a:rPr lang="en-US" sz="2000" dirty="0">
                <a:solidFill>
                  <a:srgbClr val="000000"/>
                </a:solidFill>
                <a:latin typeface="Arial" charset="0"/>
                <a:ea typeface="ヒラギノ角ゴ Pro W3" charset="-128"/>
                <a:cs typeface="ヒラギノ角ゴ Pro W3" charset="-128"/>
              </a:rPr>
              <a:t>[Cf. </a:t>
            </a:r>
            <a:r>
              <a:rPr lang="en-GB" sz="2000" dirty="0">
                <a:solidFill>
                  <a:srgbClr val="000000"/>
                </a:solidFill>
                <a:latin typeface="Arial" charset="0"/>
                <a:ea typeface="ヒラギノ角ゴ Pro W3" charset="-128"/>
                <a:cs typeface="ヒラギノ角ゴ Pro W3" charset="-128"/>
              </a:rPr>
              <a:t>Stahl, Bernd </a:t>
            </a:r>
            <a:r>
              <a:rPr lang="en-GB" sz="2000" dirty="0" err="1">
                <a:solidFill>
                  <a:srgbClr val="000000"/>
                </a:solidFill>
                <a:latin typeface="Arial" charset="0"/>
                <a:ea typeface="ヒラギノ角ゴ Pro W3" charset="-128"/>
                <a:cs typeface="ヒラギノ角ゴ Pro W3" charset="-128"/>
              </a:rPr>
              <a:t>Carsten</a:t>
            </a:r>
            <a:r>
              <a:rPr lang="en-GB" sz="2000" dirty="0">
                <a:solidFill>
                  <a:srgbClr val="000000"/>
                </a:solidFill>
                <a:latin typeface="Arial" charset="0"/>
                <a:ea typeface="ヒラギノ角ゴ Pro W3" charset="-128"/>
                <a:cs typeface="ヒラギノ角ゴ Pro W3" charset="-128"/>
              </a:rPr>
              <a:t>. 2004.</a:t>
            </a:r>
            <a:r>
              <a:rPr lang="en-GB" sz="2000" i="1" dirty="0">
                <a:solidFill>
                  <a:srgbClr val="000000"/>
                </a:solidFill>
                <a:latin typeface="Arial" charset="0"/>
                <a:ea typeface="ヒラギノ角ゴ Pro W3" charset="-128"/>
                <a:cs typeface="ヒラギノ角ゴ Pro W3" charset="-128"/>
              </a:rPr>
              <a:t> Responsible Management of Information Systems. </a:t>
            </a:r>
            <a:r>
              <a:rPr lang="en-GB" sz="2000" dirty="0">
                <a:solidFill>
                  <a:srgbClr val="000000"/>
                </a:solidFill>
                <a:latin typeface="Arial" charset="0"/>
                <a:ea typeface="ヒラギノ角ゴ Pro W3" charset="-128"/>
                <a:cs typeface="ヒラギノ角ゴ Pro W3" charset="-128"/>
              </a:rPr>
              <a:t>Hershey, PA: Idea Group.]</a:t>
            </a:r>
            <a:endParaRPr lang="en-US" sz="2000" dirty="0">
              <a:solidFill>
                <a:srgbClr val="000000"/>
              </a:solidFill>
              <a:latin typeface="Arial" charset="0"/>
              <a:ea typeface="ヒラギノ角ゴ Pro W3" charset="-128"/>
              <a:cs typeface="ヒラギノ角ゴ Pro W3" charset="-128"/>
            </a:endParaRPr>
          </a:p>
        </p:txBody>
      </p:sp>
      <p:sp>
        <p:nvSpPr>
          <p:cNvPr id="11" name="Text Box 2"/>
          <p:cNvSpPr txBox="1">
            <a:spLocks noChangeArrowheads="1"/>
          </p:cNvSpPr>
          <p:nvPr/>
        </p:nvSpPr>
        <p:spPr bwMode="auto">
          <a:xfrm>
            <a:off x="381000" y="673965"/>
            <a:ext cx="8382000" cy="448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1pPr>
            <a:lvl2pPr marL="9144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2pPr>
            <a:lvl3pPr marL="13716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3pPr>
            <a:lvl4pPr marL="18288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4pPr>
            <a:lvl5pPr marL="22860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9pPr>
          </a:lstStyle>
          <a:p>
            <a:pPr algn="ctr" defTabSz="914400" eaLnBrk="1" fontAlgn="base" hangingPunct="1">
              <a:lnSpc>
                <a:spcPct val="95000"/>
              </a:lnSpc>
              <a:spcBef>
                <a:spcPts val="1475"/>
              </a:spcBef>
              <a:spcAft>
                <a:spcPct val="0"/>
              </a:spcAft>
              <a:buClr>
                <a:srgbClr val="000000"/>
              </a:buClr>
              <a:buSzPct val="100000"/>
              <a:buFont typeface="Times New Roman" charset="0"/>
              <a:buNone/>
            </a:pPr>
            <a:r>
              <a:rPr lang="en-GB" b="1" dirty="0" smtClean="0">
                <a:solidFill>
                  <a:srgbClr val="000000"/>
                </a:solidFill>
                <a:latin typeface="Arial"/>
                <a:cs typeface="ヒラギノ角ゴ Pro W3" charset="-128"/>
              </a:rPr>
              <a:t>(C) </a:t>
            </a:r>
            <a:r>
              <a:rPr lang="en-GB" b="1" i="1" dirty="0" smtClean="0">
                <a:solidFill>
                  <a:srgbClr val="000000"/>
                </a:solidFill>
                <a:latin typeface="Arial"/>
                <a:cs typeface="ヒラギノ角ゴ Pro W3" charset="-128"/>
              </a:rPr>
              <a:t>Multiple </a:t>
            </a:r>
            <a:r>
              <a:rPr lang="en-GB" b="1" i="1" dirty="0">
                <a:solidFill>
                  <a:srgbClr val="000000"/>
                </a:solidFill>
                <a:latin typeface="Arial"/>
                <a:cs typeface="ヒラギノ角ゴ Pro W3" charset="-128"/>
              </a:rPr>
              <a:t>cultural / national ethical traditions </a:t>
            </a:r>
            <a:r>
              <a:rPr lang="en-GB" b="1" i="1" dirty="0" smtClean="0">
                <a:solidFill>
                  <a:srgbClr val="000000"/>
                </a:solidFill>
                <a:latin typeface="Arial"/>
                <a:cs typeface="ヒラギノ角ゴ Pro W3" charset="-128"/>
              </a:rPr>
              <a:t>…</a:t>
            </a:r>
            <a:endParaRPr lang="en-GB" b="1" i="1" dirty="0">
              <a:solidFill>
                <a:srgbClr val="000000"/>
              </a:solidFill>
              <a:latin typeface="Arial"/>
              <a:cs typeface="ヒラギノ角ゴ Pro W3" charset="-128"/>
            </a:endParaRPr>
          </a:p>
        </p:txBody>
      </p:sp>
      <p:cxnSp>
        <p:nvCxnSpPr>
          <p:cNvPr id="4" name="Straight Arrow Connector 3"/>
          <p:cNvCxnSpPr/>
          <p:nvPr/>
        </p:nvCxnSpPr>
        <p:spPr>
          <a:xfrm>
            <a:off x="381000" y="1541997"/>
            <a:ext cx="0" cy="39910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85800" y="1776413"/>
            <a:ext cx="1841151" cy="369332"/>
          </a:xfrm>
          <a:prstGeom prst="rect">
            <a:avLst/>
          </a:prstGeom>
          <a:noFill/>
        </p:spPr>
        <p:txBody>
          <a:bodyPr wrap="square" rtlCol="0">
            <a:spAutoFit/>
          </a:bodyPr>
          <a:lstStyle/>
          <a:p>
            <a:pP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Greater equality</a:t>
            </a:r>
            <a:endParaRPr lang="en-US" sz="2000" dirty="0">
              <a:solidFill>
                <a:srgbClr val="000000"/>
              </a:solidFill>
              <a:latin typeface="Arial" charset="0"/>
              <a:ea typeface="ヒラギノ角ゴ Pro W3" charset="-128"/>
              <a:cs typeface="ヒラギノ角ゴ Pro W3" charset="-128"/>
            </a:endParaRPr>
          </a:p>
        </p:txBody>
      </p:sp>
      <p:sp>
        <p:nvSpPr>
          <p:cNvPr id="13" name="TextBox 12"/>
          <p:cNvSpPr txBox="1"/>
          <p:nvPr/>
        </p:nvSpPr>
        <p:spPr>
          <a:xfrm>
            <a:off x="553108" y="5410200"/>
            <a:ext cx="1841151" cy="369332"/>
          </a:xfrm>
          <a:prstGeom prst="rect">
            <a:avLst/>
          </a:prstGeom>
          <a:noFill/>
        </p:spPr>
        <p:txBody>
          <a:bodyPr wrap="square" rtlCol="0">
            <a:spAutoFit/>
          </a:bodyPr>
          <a:lstStyle/>
          <a:p>
            <a:pP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Greater hierarchy</a:t>
            </a:r>
            <a:endParaRPr lang="en-US" sz="2000" dirty="0">
              <a:solidFill>
                <a:srgbClr val="000000"/>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269765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381000" y="794870"/>
            <a:ext cx="8382000" cy="6082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1pPr>
            <a:lvl2pPr marL="9144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2pPr>
            <a:lvl3pPr marL="13716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3pPr>
            <a:lvl4pPr marL="18288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4pPr>
            <a:lvl5pPr marL="22860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9pPr>
          </a:lstStyle>
          <a:p>
            <a:pPr algn="ctr" defTabSz="914400" eaLnBrk="1" fontAlgn="base" hangingPunct="1">
              <a:lnSpc>
                <a:spcPct val="95000"/>
              </a:lnSpc>
              <a:spcBef>
                <a:spcPts val="1475"/>
              </a:spcBef>
              <a:spcAft>
                <a:spcPct val="0"/>
              </a:spcAft>
              <a:buClr>
                <a:srgbClr val="000000"/>
              </a:buClr>
              <a:buSzPct val="100000"/>
              <a:buFont typeface="Times New Roman" charset="0"/>
              <a:buNone/>
            </a:pPr>
            <a:r>
              <a:rPr lang="en-GB" sz="2200" b="1" dirty="0" smtClean="0">
                <a:solidFill>
                  <a:srgbClr val="000000"/>
                </a:solidFill>
                <a:latin typeface="Arial"/>
                <a:cs typeface="ヒラギノ角ゴ Pro W3" charset="-128"/>
                <a:sym typeface="Wingdings"/>
              </a:rPr>
              <a:t>What to do in the face of diverse cultural-ethical traditions?</a:t>
            </a:r>
          </a:p>
          <a:p>
            <a:pPr algn="ctr" defTabSz="914400" eaLnBrk="1" fontAlgn="base" hangingPunct="1">
              <a:lnSpc>
                <a:spcPct val="95000"/>
              </a:lnSpc>
              <a:spcBef>
                <a:spcPts val="1475"/>
              </a:spcBef>
              <a:spcAft>
                <a:spcPct val="0"/>
              </a:spcAft>
              <a:buClr>
                <a:srgbClr val="000000"/>
              </a:buClr>
              <a:buSzPct val="100000"/>
              <a:buFont typeface="Times New Roman" charset="0"/>
              <a:buNone/>
            </a:pPr>
            <a:r>
              <a:rPr lang="en-GB" sz="2200" b="1" i="1" dirty="0" smtClean="0">
                <a:solidFill>
                  <a:srgbClr val="000000"/>
                </a:solidFill>
                <a:latin typeface="Arial"/>
                <a:cs typeface="ヒラギノ角ゴ Pro W3" charset="-128"/>
                <a:sym typeface="Wingdings"/>
              </a:rPr>
              <a:t>meta-ethical considerations:</a:t>
            </a:r>
          </a:p>
          <a:p>
            <a:pPr algn="ctr" defTabSz="914400" eaLnBrk="1" fontAlgn="base" hangingPunct="1">
              <a:lnSpc>
                <a:spcPct val="95000"/>
              </a:lnSpc>
              <a:spcBef>
                <a:spcPts val="1475"/>
              </a:spcBef>
              <a:spcAft>
                <a:spcPct val="0"/>
              </a:spcAft>
              <a:buClr>
                <a:srgbClr val="000000"/>
              </a:buClr>
              <a:buSzPct val="100000"/>
              <a:buFont typeface="Times New Roman" charset="0"/>
              <a:buNone/>
            </a:pPr>
            <a:r>
              <a:rPr lang="en-GB" sz="2200" i="1" dirty="0" smtClean="0">
                <a:solidFill>
                  <a:srgbClr val="000000"/>
                </a:solidFill>
                <a:latin typeface="Arial"/>
                <a:cs typeface="Times New Roman" charset="0"/>
              </a:rPr>
              <a:t>Dogmatism – relativism – pluralism</a:t>
            </a:r>
          </a:p>
          <a:p>
            <a:pPr algn="ctr" defTabSz="914400" eaLnBrk="1" fontAlgn="base" hangingPunct="1">
              <a:lnSpc>
                <a:spcPct val="95000"/>
              </a:lnSpc>
              <a:spcBef>
                <a:spcPts val="1475"/>
              </a:spcBef>
              <a:spcAft>
                <a:spcPct val="0"/>
              </a:spcAft>
              <a:buClr>
                <a:srgbClr val="000000"/>
              </a:buClr>
              <a:buSzPct val="100000"/>
              <a:buFont typeface="Times New Roman" charset="0"/>
              <a:buNone/>
            </a:pPr>
            <a:endParaRPr lang="en-GB" sz="2200" i="1" dirty="0" smtClean="0">
              <a:solidFill>
                <a:srgbClr val="000000"/>
              </a:solidFill>
              <a:latin typeface="Arial"/>
              <a:cs typeface="Times New Roman" charset="0"/>
            </a:endParaRPr>
          </a:p>
          <a:p>
            <a:pPr lvl="1" defTabSz="914400" eaLnBrk="1" fontAlgn="base" hangingPunct="1">
              <a:spcBef>
                <a:spcPts val="688"/>
              </a:spcBef>
              <a:spcAft>
                <a:spcPct val="0"/>
              </a:spcAft>
              <a:buClr>
                <a:srgbClr val="000000"/>
              </a:buClr>
              <a:buSzPct val="105000"/>
              <a:buFont typeface="Wingdings" charset="0"/>
              <a:buNone/>
            </a:pPr>
            <a:r>
              <a:rPr lang="en-GB" sz="2200" dirty="0" smtClean="0">
                <a:solidFill>
                  <a:srgbClr val="000000"/>
                </a:solidFill>
                <a:latin typeface="Arial"/>
                <a:cs typeface="Times New Roman" charset="0"/>
              </a:rPr>
              <a:t>Ethical </a:t>
            </a:r>
            <a:r>
              <a:rPr lang="en-GB" sz="2200" b="1" dirty="0" smtClean="0">
                <a:solidFill>
                  <a:srgbClr val="000000"/>
                </a:solidFill>
                <a:latin typeface="Arial"/>
                <a:cs typeface="Times New Roman" charset="0"/>
              </a:rPr>
              <a:t>Dogmatism</a:t>
            </a:r>
            <a:r>
              <a:rPr lang="en-GB" sz="2200" dirty="0" smtClean="0">
                <a:solidFill>
                  <a:srgbClr val="000000"/>
                </a:solidFill>
                <a:latin typeface="Arial"/>
                <a:cs typeface="Times New Roman" charset="0"/>
              </a:rPr>
              <a:t>: one (set of) value(s) is correct, universally valid for all peoples and all times – </a:t>
            </a:r>
            <a:r>
              <a:rPr lang="en-GB" sz="2200" i="1" dirty="0" smtClean="0">
                <a:solidFill>
                  <a:srgbClr val="000000"/>
                </a:solidFill>
                <a:latin typeface="Arial"/>
                <a:cs typeface="Times New Roman" charset="0"/>
              </a:rPr>
              <a:t>and we </a:t>
            </a:r>
            <a:r>
              <a:rPr lang="en-GB" sz="2200" i="1" u="sng" dirty="0" smtClean="0">
                <a:solidFill>
                  <a:srgbClr val="000000"/>
                </a:solidFill>
                <a:latin typeface="Arial"/>
                <a:cs typeface="Times New Roman" charset="0"/>
              </a:rPr>
              <a:t>know</a:t>
            </a:r>
            <a:r>
              <a:rPr lang="en-GB" sz="2200" i="1" dirty="0" smtClean="0">
                <a:solidFill>
                  <a:srgbClr val="000000"/>
                </a:solidFill>
                <a:latin typeface="Arial"/>
                <a:cs typeface="Times New Roman" charset="0"/>
              </a:rPr>
              <a:t> what that set of values is</a:t>
            </a:r>
            <a:r>
              <a:rPr lang="en-GB" sz="2200" dirty="0" smtClean="0">
                <a:solidFill>
                  <a:srgbClr val="000000"/>
                </a:solidFill>
                <a:latin typeface="Arial"/>
                <a:cs typeface="Times New Roman" charset="0"/>
              </a:rPr>
              <a:t>!</a:t>
            </a:r>
          </a:p>
          <a:p>
            <a:pPr lvl="1" defTabSz="914400" eaLnBrk="1" fontAlgn="base" hangingPunct="1">
              <a:spcBef>
                <a:spcPts val="688"/>
              </a:spcBef>
              <a:spcAft>
                <a:spcPct val="0"/>
              </a:spcAft>
              <a:buClr>
                <a:srgbClr val="000000"/>
              </a:buClr>
              <a:buSzPct val="105000"/>
              <a:buFont typeface="Wingdings" charset="0"/>
              <a:buNone/>
            </a:pPr>
            <a:r>
              <a:rPr lang="en-GB" sz="2200" dirty="0" smtClean="0">
                <a:solidFill>
                  <a:srgbClr val="000000"/>
                </a:solidFill>
                <a:latin typeface="Arial"/>
                <a:cs typeface="Times New Roman" charset="0"/>
              </a:rPr>
              <a:t>Ethical </a:t>
            </a:r>
            <a:r>
              <a:rPr lang="en-GB" sz="2200" b="1" dirty="0" smtClean="0">
                <a:solidFill>
                  <a:srgbClr val="000000"/>
                </a:solidFill>
                <a:latin typeface="Arial"/>
                <a:cs typeface="Times New Roman" charset="0"/>
              </a:rPr>
              <a:t>Relativism</a:t>
            </a:r>
            <a:r>
              <a:rPr lang="en-GB" sz="2200" dirty="0" smtClean="0">
                <a:solidFill>
                  <a:srgbClr val="000000"/>
                </a:solidFill>
                <a:latin typeface="Arial"/>
                <a:cs typeface="Times New Roman" charset="0"/>
              </a:rPr>
              <a:t>: any (set of) value(s) is as legitimate as any other – relative to a given individual, culture, time/place, etc.  No </a:t>
            </a:r>
            <a:r>
              <a:rPr lang="ja-JP" altLang="en-GB" sz="2200" dirty="0" smtClean="0">
                <a:solidFill>
                  <a:srgbClr val="000000"/>
                </a:solidFill>
                <a:latin typeface="Arial"/>
                <a:cs typeface="Times New Roman" charset="0"/>
              </a:rPr>
              <a:t>“</a:t>
            </a:r>
            <a:r>
              <a:rPr lang="en-GB" sz="2200" dirty="0" smtClean="0">
                <a:solidFill>
                  <a:srgbClr val="000000"/>
                </a:solidFill>
                <a:latin typeface="Arial"/>
                <a:cs typeface="Times New Roman" charset="0"/>
              </a:rPr>
              <a:t>universal values</a:t>
            </a:r>
            <a:r>
              <a:rPr lang="ja-JP" altLang="en-GB" sz="2200" dirty="0" smtClean="0">
                <a:solidFill>
                  <a:srgbClr val="000000"/>
                </a:solidFill>
                <a:latin typeface="Arial"/>
                <a:cs typeface="Times New Roman" charset="0"/>
              </a:rPr>
              <a:t>”</a:t>
            </a:r>
            <a:r>
              <a:rPr lang="en-GB" sz="2200" dirty="0" smtClean="0">
                <a:solidFill>
                  <a:srgbClr val="000000"/>
                </a:solidFill>
                <a:latin typeface="Arial"/>
                <a:cs typeface="Times New Roman" charset="0"/>
              </a:rPr>
              <a:t> exist, however.</a:t>
            </a:r>
          </a:p>
          <a:p>
            <a:pPr lvl="1" defTabSz="914400" eaLnBrk="1" fontAlgn="base" hangingPunct="1">
              <a:spcBef>
                <a:spcPts val="688"/>
              </a:spcBef>
              <a:spcAft>
                <a:spcPct val="0"/>
              </a:spcAft>
              <a:buClr>
                <a:srgbClr val="000000"/>
              </a:buClr>
              <a:buSzPct val="105000"/>
              <a:buFont typeface="Wingdings" charset="0"/>
              <a:buNone/>
            </a:pPr>
            <a:r>
              <a:rPr lang="en-GB" sz="2200" dirty="0" smtClean="0">
                <a:solidFill>
                  <a:srgbClr val="000000"/>
                </a:solidFill>
                <a:latin typeface="Arial"/>
                <a:cs typeface="Times New Roman" charset="0"/>
              </a:rPr>
              <a:t>Ethical </a:t>
            </a:r>
            <a:r>
              <a:rPr lang="en-GB" sz="2200" b="1" dirty="0" smtClean="0">
                <a:solidFill>
                  <a:srgbClr val="000000"/>
                </a:solidFill>
                <a:latin typeface="Arial"/>
                <a:cs typeface="Times New Roman" charset="0"/>
              </a:rPr>
              <a:t>Pluralism</a:t>
            </a:r>
            <a:r>
              <a:rPr lang="en-GB" sz="2200" dirty="0" smtClean="0">
                <a:solidFill>
                  <a:srgbClr val="000000"/>
                </a:solidFill>
                <a:latin typeface="Arial"/>
                <a:cs typeface="Times New Roman" charset="0"/>
              </a:rPr>
              <a:t>: some value(s) are arguably more legitimate than others – many apparent ethical differences reflect diverse </a:t>
            </a:r>
            <a:r>
              <a:rPr lang="en-GB" sz="2200" i="1" dirty="0" smtClean="0">
                <a:solidFill>
                  <a:srgbClr val="000000"/>
                </a:solidFill>
                <a:latin typeface="Arial"/>
                <a:cs typeface="Times New Roman" charset="0"/>
              </a:rPr>
              <a:t>interpretations / applications / understandings</a:t>
            </a:r>
            <a:r>
              <a:rPr lang="en-GB" sz="2200" dirty="0" smtClean="0">
                <a:solidFill>
                  <a:srgbClr val="000000"/>
                </a:solidFill>
                <a:latin typeface="Arial"/>
                <a:cs typeface="Times New Roman" charset="0"/>
              </a:rPr>
              <a:t> of a </a:t>
            </a:r>
            <a:r>
              <a:rPr lang="en-GB" sz="2200" u="sng" dirty="0" smtClean="0">
                <a:solidFill>
                  <a:srgbClr val="000000"/>
                </a:solidFill>
                <a:latin typeface="Arial"/>
                <a:cs typeface="Times New Roman" charset="0"/>
              </a:rPr>
              <a:t>shared</a:t>
            </a:r>
            <a:r>
              <a:rPr lang="en-GB" sz="2200" dirty="0" smtClean="0">
                <a:solidFill>
                  <a:srgbClr val="000000"/>
                </a:solidFill>
                <a:latin typeface="Arial"/>
                <a:cs typeface="Times New Roman" charset="0"/>
              </a:rPr>
              <a:t> value.</a:t>
            </a:r>
          </a:p>
          <a:p>
            <a:pPr algn="ctr" defTabSz="914400" eaLnBrk="1" fontAlgn="base" hangingPunct="1">
              <a:lnSpc>
                <a:spcPct val="95000"/>
              </a:lnSpc>
              <a:spcBef>
                <a:spcPts val="1475"/>
              </a:spcBef>
              <a:spcAft>
                <a:spcPct val="0"/>
              </a:spcAft>
              <a:buClr>
                <a:srgbClr val="000000"/>
              </a:buClr>
              <a:buSzPct val="100000"/>
              <a:buFont typeface="Times New Roman" charset="0"/>
              <a:buNone/>
            </a:pPr>
            <a:endParaRPr lang="en-GB" sz="2000" b="1" i="1" dirty="0">
              <a:solidFill>
                <a:srgbClr val="000000"/>
              </a:solidFill>
              <a:latin typeface="Arial"/>
              <a:cs typeface="ヒラギノ角ゴ Pro W3" charset="-128"/>
            </a:endParaRPr>
          </a:p>
        </p:txBody>
      </p:sp>
    </p:spTree>
    <p:extLst>
      <p:ext uri="{BB962C8B-B14F-4D97-AF65-F5344CB8AC3E}">
        <p14:creationId xmlns:p14="http://schemas.microsoft.com/office/powerpoint/2010/main" val="1697084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9552" y="1124744"/>
            <a:ext cx="8352928" cy="4971256"/>
          </a:xfrm>
        </p:spPr>
        <p:txBody>
          <a:bodyPr/>
          <a:lstStyle/>
          <a:p>
            <a:pPr marL="0" indent="0">
              <a:buNone/>
            </a:pPr>
            <a:r>
              <a:rPr lang="en-US" sz="2400" b="1" dirty="0" smtClean="0"/>
              <a:t>Pluralism</a:t>
            </a:r>
            <a:r>
              <a:rPr lang="en-US" sz="2400" dirty="0" smtClean="0"/>
              <a:t> – a first example:</a:t>
            </a:r>
          </a:p>
          <a:p>
            <a:pPr marL="0" indent="0">
              <a:buNone/>
            </a:pPr>
            <a:endParaRPr lang="en-US" sz="2400" dirty="0"/>
          </a:p>
          <a:p>
            <a:pPr marL="0" indent="0">
              <a:buNone/>
            </a:pPr>
            <a:r>
              <a:rPr lang="en-US" sz="2400" dirty="0"/>
              <a:t>Consider, for example whether or not your right to privacy (a general norm) means that I am allowed to take your photograph in a public space </a:t>
            </a:r>
            <a:r>
              <a:rPr lang="en-US" sz="2400" u="sng" dirty="0"/>
              <a:t>without</a:t>
            </a:r>
            <a:r>
              <a:rPr lang="en-US" sz="2400" dirty="0"/>
              <a:t> your consent </a:t>
            </a:r>
            <a:r>
              <a:rPr lang="en-US" sz="2000" dirty="0"/>
              <a:t>- </a:t>
            </a:r>
          </a:p>
        </p:txBody>
      </p:sp>
      <p:grpSp>
        <p:nvGrpSpPr>
          <p:cNvPr id="2" name="Group 1"/>
          <p:cNvGrpSpPr/>
          <p:nvPr/>
        </p:nvGrpSpPr>
        <p:grpSpPr>
          <a:xfrm>
            <a:off x="3059832" y="4185643"/>
            <a:ext cx="2681400" cy="755525"/>
            <a:chOff x="3311937" y="3887897"/>
            <a:chExt cx="2681400" cy="755525"/>
          </a:xfrm>
        </p:grpSpPr>
        <p:sp>
          <p:nvSpPr>
            <p:cNvPr id="4" name="Oval 3"/>
            <p:cNvSpPr/>
            <p:nvPr/>
          </p:nvSpPr>
          <p:spPr>
            <a:xfrm>
              <a:off x="3311937" y="3887897"/>
              <a:ext cx="2681400" cy="755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000">
                <a:solidFill>
                  <a:srgbClr val="FFFFFF"/>
                </a:solidFill>
                <a:latin typeface="Arial"/>
                <a:ea typeface="ヒラギノ角ゴ Pro W3"/>
                <a:cs typeface="ヒラギノ角ゴ Pro W3"/>
              </a:endParaRPr>
            </a:p>
          </p:txBody>
        </p:sp>
        <p:sp>
          <p:nvSpPr>
            <p:cNvPr id="5" name="TextBox 4"/>
            <p:cNvSpPr txBox="1"/>
            <p:nvPr/>
          </p:nvSpPr>
          <p:spPr>
            <a:xfrm>
              <a:off x="3950366" y="4034827"/>
              <a:ext cx="1404543" cy="461665"/>
            </a:xfrm>
            <a:prstGeom prst="rect">
              <a:avLst/>
            </a:prstGeom>
            <a:noFill/>
          </p:spPr>
          <p:txBody>
            <a:bodyPr wrap="square" rtlCol="0">
              <a:spAutoFit/>
            </a:bodyPr>
            <a:lstStyle/>
            <a:p>
              <a:pPr defTabSz="914400" eaLnBrk="0" fontAlgn="base" hangingPunct="0">
                <a:spcBef>
                  <a:spcPct val="0"/>
                </a:spcBef>
                <a:spcAft>
                  <a:spcPct val="0"/>
                </a:spcAft>
              </a:pPr>
              <a:r>
                <a:rPr lang="en-US" sz="2400" dirty="0" smtClean="0">
                  <a:solidFill>
                    <a:srgbClr val="000000"/>
                  </a:solidFill>
                  <a:latin typeface="Arial" charset="0"/>
                  <a:ea typeface="ヒラギノ角ゴ Pro W3" charset="-128"/>
                  <a:cs typeface="ヒラギノ角ゴ Pro W3" charset="-128"/>
                </a:rPr>
                <a:t>privacy</a:t>
              </a:r>
              <a:endParaRPr lang="en-US" sz="2400" dirty="0">
                <a:solidFill>
                  <a:srgbClr val="000000"/>
                </a:solidFill>
                <a:latin typeface="Arial" charset="0"/>
                <a:ea typeface="ヒラギノ角ゴ Pro W3" charset="-128"/>
                <a:cs typeface="ヒラギノ角ゴ Pro W3" charset="-128"/>
              </a:endParaRPr>
            </a:p>
          </p:txBody>
        </p:sp>
      </p:grpSp>
      <p:sp>
        <p:nvSpPr>
          <p:cNvPr id="6" name="Oval 5"/>
          <p:cNvSpPr/>
          <p:nvPr/>
        </p:nvSpPr>
        <p:spPr>
          <a:xfrm>
            <a:off x="948565" y="5696023"/>
            <a:ext cx="2681400" cy="755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000">
              <a:solidFill>
                <a:srgbClr val="FFFFFF"/>
              </a:solidFill>
              <a:latin typeface="Arial"/>
              <a:ea typeface="ヒラギノ角ゴ Pro W3"/>
              <a:cs typeface="ヒラギノ角ゴ Pro W3"/>
            </a:endParaRPr>
          </a:p>
        </p:txBody>
      </p:sp>
      <p:sp>
        <p:nvSpPr>
          <p:cNvPr id="7" name="TextBox 6"/>
          <p:cNvSpPr txBox="1"/>
          <p:nvPr/>
        </p:nvSpPr>
        <p:spPr>
          <a:xfrm>
            <a:off x="1511273" y="5842953"/>
            <a:ext cx="1404543" cy="461665"/>
          </a:xfrm>
          <a:prstGeom prst="rect">
            <a:avLst/>
          </a:prstGeom>
          <a:noFill/>
        </p:spPr>
        <p:txBody>
          <a:bodyPr wrap="square" rtlCol="0">
            <a:spAutoFit/>
          </a:bodyPr>
          <a:lstStyle/>
          <a:p>
            <a:pPr defTabSz="914400" eaLnBrk="0" fontAlgn="base" hangingPunct="0">
              <a:spcBef>
                <a:spcPct val="0"/>
              </a:spcBef>
              <a:spcAft>
                <a:spcPct val="0"/>
              </a:spcAft>
            </a:pPr>
            <a:r>
              <a:rPr lang="en-US" sz="2400" dirty="0" smtClean="0">
                <a:solidFill>
                  <a:srgbClr val="000000"/>
                </a:solidFill>
                <a:latin typeface="Arial" charset="0"/>
                <a:ea typeface="ヒラギノ角ゴ Pro W3" charset="-128"/>
                <a:cs typeface="ヒラギノ角ゴ Pro W3" charset="-128"/>
              </a:rPr>
              <a:t>US - yes</a:t>
            </a:r>
            <a:endParaRPr lang="en-US" sz="2400" dirty="0">
              <a:solidFill>
                <a:srgbClr val="000000"/>
              </a:solidFill>
              <a:latin typeface="Arial" charset="0"/>
              <a:ea typeface="ヒラギノ角ゴ Pro W3" charset="-128"/>
              <a:cs typeface="ヒラギノ角ゴ Pro W3" charset="-128"/>
            </a:endParaRPr>
          </a:p>
        </p:txBody>
      </p:sp>
      <p:sp>
        <p:nvSpPr>
          <p:cNvPr id="8" name="Oval 7"/>
          <p:cNvSpPr/>
          <p:nvPr/>
        </p:nvSpPr>
        <p:spPr>
          <a:xfrm>
            <a:off x="5538317" y="5794364"/>
            <a:ext cx="2681400" cy="755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000">
              <a:solidFill>
                <a:srgbClr val="FFFFFF"/>
              </a:solidFill>
              <a:latin typeface="Arial"/>
              <a:ea typeface="ヒラギノ角ゴ Pro W3"/>
              <a:cs typeface="ヒラギノ角ゴ Pro W3"/>
            </a:endParaRPr>
          </a:p>
        </p:txBody>
      </p:sp>
      <p:sp>
        <p:nvSpPr>
          <p:cNvPr id="9" name="TextBox 8"/>
          <p:cNvSpPr txBox="1"/>
          <p:nvPr/>
        </p:nvSpPr>
        <p:spPr>
          <a:xfrm>
            <a:off x="6101025" y="5756628"/>
            <a:ext cx="1404543" cy="830997"/>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srgbClr val="000000"/>
                </a:solidFill>
                <a:latin typeface="Arial" charset="0"/>
                <a:ea typeface="ヒラギノ角ゴ Pro W3" charset="-128"/>
                <a:cs typeface="ヒラギノ角ゴ Pro W3" charset="-128"/>
              </a:rPr>
              <a:t>Norway - no</a:t>
            </a:r>
            <a:endParaRPr lang="en-US" sz="2400" dirty="0">
              <a:solidFill>
                <a:srgbClr val="000000"/>
              </a:solidFill>
              <a:latin typeface="Arial" charset="0"/>
              <a:ea typeface="ヒラギノ角ゴ Pro W3" charset="-128"/>
              <a:cs typeface="ヒラギノ角ゴ Pro W3" charset="-128"/>
            </a:endParaRPr>
          </a:p>
        </p:txBody>
      </p:sp>
      <p:cxnSp>
        <p:nvCxnSpPr>
          <p:cNvPr id="10" name="Straight Arrow Connector 9"/>
          <p:cNvCxnSpPr/>
          <p:nvPr/>
        </p:nvCxnSpPr>
        <p:spPr>
          <a:xfrm flipH="1">
            <a:off x="2749231" y="4854652"/>
            <a:ext cx="900331" cy="691226"/>
          </a:xfrm>
          <a:prstGeom prst="straightConnector1">
            <a:avLst/>
          </a:prstGeom>
          <a:ln>
            <a:solidFill>
              <a:srgbClr val="7575D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01027" y="4854652"/>
            <a:ext cx="948563" cy="691226"/>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953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2324100" y="1630362"/>
            <a:ext cx="4191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50000"/>
              </a:spcBef>
              <a:spcAft>
                <a:spcPct val="0"/>
              </a:spcAft>
            </a:pPr>
            <a:r>
              <a:rPr kumimoji="1" lang="en-US" sz="3200" dirty="0">
                <a:solidFill>
                  <a:srgbClr val="000000"/>
                </a:solidFill>
                <a:latin typeface="Arial" charset="0"/>
                <a:ea typeface="ヒラギノ角ゴ Pro W3" charset="-128"/>
                <a:cs typeface="ヒラギノ角ゴ Pro W3" charset="-128"/>
              </a:rPr>
              <a:t>First </a:t>
            </a:r>
            <a:r>
              <a:rPr kumimoji="1" lang="en-US" sz="3200" dirty="0" smtClean="0">
                <a:solidFill>
                  <a:srgbClr val="000000"/>
                </a:solidFill>
                <a:latin typeface="Arial" charset="0"/>
                <a:ea typeface="ヒラギノ角ゴ Pro W3" charset="-128"/>
                <a:cs typeface="ヒラギノ角ゴ Pro W3" charset="-128"/>
              </a:rPr>
              <a:t>Principles</a:t>
            </a:r>
            <a:br>
              <a:rPr kumimoji="1" lang="en-US" sz="3200" dirty="0" smtClean="0">
                <a:solidFill>
                  <a:srgbClr val="000000"/>
                </a:solidFill>
                <a:latin typeface="Arial" charset="0"/>
                <a:ea typeface="ヒラギノ角ゴ Pro W3" charset="-128"/>
                <a:cs typeface="ヒラギノ角ゴ Pro W3" charset="-128"/>
              </a:rPr>
            </a:br>
            <a:r>
              <a:rPr kumimoji="1" lang="en-US" sz="2400" dirty="0" smtClean="0">
                <a:solidFill>
                  <a:srgbClr val="000000"/>
                </a:solidFill>
                <a:latin typeface="Arial" charset="0"/>
                <a:ea typeface="ヒラギノ角ゴ Pro W3" charset="-128"/>
                <a:cs typeface="ヒラギノ角ゴ Pro W3" charset="-128"/>
              </a:rPr>
              <a:t>Privacy rights</a:t>
            </a:r>
            <a:r>
              <a:rPr kumimoji="1" lang="en-US" sz="3200" dirty="0" smtClean="0">
                <a:solidFill>
                  <a:srgbClr val="000000"/>
                </a:solidFill>
                <a:latin typeface="Arial" charset="0"/>
                <a:ea typeface="ヒラギノ角ゴ Pro W3" charset="-128"/>
                <a:cs typeface="ヒラギノ角ゴ Pro W3" charset="-128"/>
              </a:rPr>
              <a:t> </a:t>
            </a:r>
            <a:endParaRPr kumimoji="1" lang="en-US" sz="3200" dirty="0">
              <a:solidFill>
                <a:srgbClr val="000000"/>
              </a:solidFill>
              <a:latin typeface="Arial" charset="0"/>
              <a:ea typeface="ヒラギノ角ゴ Pro W3" charset="-128"/>
              <a:cs typeface="ヒラギノ角ゴ Pro W3" charset="-128"/>
            </a:endParaRPr>
          </a:p>
        </p:txBody>
      </p:sp>
      <p:sp>
        <p:nvSpPr>
          <p:cNvPr id="13" name="Text Box 6"/>
          <p:cNvSpPr txBox="1">
            <a:spLocks noChangeArrowheads="1"/>
          </p:cNvSpPr>
          <p:nvPr/>
        </p:nvSpPr>
        <p:spPr bwMode="auto">
          <a:xfrm>
            <a:off x="4419600" y="4495800"/>
            <a:ext cx="4343400" cy="1852613"/>
          </a:xfrm>
          <a:prstGeom prst="rect">
            <a:avLst/>
          </a:prstGeom>
          <a:noFill/>
          <a:ln w="28575" cap="sq">
            <a:solidFill>
              <a:schemeClr val="bg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1" defTabSz="914400" eaLnBrk="0" fontAlgn="base" hangingPunct="0">
              <a:spcBef>
                <a:spcPct val="20000"/>
              </a:spcBef>
              <a:spcAft>
                <a:spcPct val="0"/>
              </a:spcAft>
            </a:pPr>
            <a:r>
              <a:rPr kumimoji="1" lang="en-US" sz="2800">
                <a:solidFill>
                  <a:srgbClr val="000000"/>
                </a:solidFill>
                <a:latin typeface="Times" charset="0"/>
                <a:ea typeface="ヒラギノ角ゴ Pro W3" charset="-128"/>
                <a:cs typeface="ヒラギノ角ゴ Pro W3" charset="-128"/>
              </a:rPr>
              <a:t>E.U.: socially-protective, rights-based governance</a:t>
            </a:r>
          </a:p>
          <a:p>
            <a:pPr lvl="1" defTabSz="914400" eaLnBrk="0" fontAlgn="base" hangingPunct="0">
              <a:spcBef>
                <a:spcPct val="20000"/>
              </a:spcBef>
              <a:spcAft>
                <a:spcPct val="0"/>
              </a:spcAft>
            </a:pPr>
            <a:r>
              <a:rPr kumimoji="1" lang="en-US" sz="2800">
                <a:solidFill>
                  <a:srgbClr val="000000"/>
                </a:solidFill>
                <a:latin typeface="Times" charset="0"/>
                <a:ea typeface="ヒラギノ角ゴ Pro W3" charset="-128"/>
                <a:cs typeface="ヒラギノ角ゴ Pro W3" charset="-128"/>
              </a:rPr>
              <a:t>(Riedenberg 2000, 1315)</a:t>
            </a:r>
          </a:p>
          <a:p>
            <a:pPr defTabSz="914400" eaLnBrk="0" fontAlgn="base" hangingPunct="0">
              <a:spcBef>
                <a:spcPct val="0"/>
              </a:spcBef>
              <a:spcAft>
                <a:spcPct val="0"/>
              </a:spcAft>
            </a:pPr>
            <a:endParaRPr kumimoji="1" lang="en-US" sz="2000">
              <a:solidFill>
                <a:srgbClr val="000000"/>
              </a:solidFill>
              <a:latin typeface="Arial" charset="0"/>
              <a:ea typeface="ヒラギノ角ゴ Pro W3" charset="-128"/>
              <a:cs typeface="ヒラギノ角ゴ Pro W3" charset="-128"/>
            </a:endParaRPr>
          </a:p>
        </p:txBody>
      </p:sp>
      <p:sp>
        <p:nvSpPr>
          <p:cNvPr id="14" name="Line 7"/>
          <p:cNvSpPr>
            <a:spLocks noChangeShapeType="1"/>
          </p:cNvSpPr>
          <p:nvPr/>
        </p:nvSpPr>
        <p:spPr bwMode="auto">
          <a:xfrm flipH="1">
            <a:off x="2971800" y="2895600"/>
            <a:ext cx="1066800" cy="14478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15" name="Line 8"/>
          <p:cNvSpPr>
            <a:spLocks noChangeShapeType="1"/>
          </p:cNvSpPr>
          <p:nvPr/>
        </p:nvSpPr>
        <p:spPr bwMode="auto">
          <a:xfrm>
            <a:off x="4343400" y="2895600"/>
            <a:ext cx="1066800" cy="14478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16" name="Text Box 5"/>
          <p:cNvSpPr txBox="1">
            <a:spLocks noChangeArrowheads="1"/>
          </p:cNvSpPr>
          <p:nvPr/>
        </p:nvSpPr>
        <p:spPr bwMode="auto">
          <a:xfrm>
            <a:off x="304800" y="4495800"/>
            <a:ext cx="3886200" cy="974725"/>
          </a:xfrm>
          <a:prstGeom prst="rect">
            <a:avLst/>
          </a:prstGeom>
          <a:noFill/>
          <a:ln w="28575" cap="sq">
            <a:solidFill>
              <a:schemeClr val="bg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1" defTabSz="914400" eaLnBrk="0" fontAlgn="base" hangingPunct="0">
              <a:spcBef>
                <a:spcPct val="20000"/>
              </a:spcBef>
              <a:spcAft>
                <a:spcPct val="0"/>
              </a:spcAft>
            </a:pPr>
            <a:r>
              <a:rPr kumimoji="1" lang="en-US" sz="2800" dirty="0">
                <a:solidFill>
                  <a:srgbClr val="000000"/>
                </a:solidFill>
                <a:latin typeface="Times" charset="0"/>
                <a:ea typeface="ヒラギノ角ゴ Pro W3" charset="-128"/>
                <a:cs typeface="ヒラギノ角ゴ Pro W3" charset="-128"/>
              </a:rPr>
              <a:t>U.S.: liberal, market-based governance </a:t>
            </a:r>
          </a:p>
        </p:txBody>
      </p:sp>
      <p:sp>
        <p:nvSpPr>
          <p:cNvPr id="9" name="Text Box 2"/>
          <p:cNvSpPr txBox="1">
            <a:spLocks noChangeArrowheads="1"/>
          </p:cNvSpPr>
          <p:nvPr/>
        </p:nvSpPr>
        <p:spPr bwMode="auto">
          <a:xfrm>
            <a:off x="381000" y="789430"/>
            <a:ext cx="8382000" cy="799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marL="4572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1pPr>
            <a:lvl2pPr marL="9144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2pPr>
            <a:lvl3pPr marL="13716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3pPr>
            <a:lvl4pPr marL="18288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4pPr>
            <a:lvl5pPr marL="2286000" indent="-457200" eaLnBrk="0" hangingPunc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chemeClr val="tx1"/>
                </a:solidFill>
                <a:latin typeface="Times New Roman" charset="0"/>
                <a:ea typeface="ＭＳ Ｐゴシック" charset="0"/>
              </a:defRPr>
            </a:lvl9pPr>
          </a:lstStyle>
          <a:p>
            <a:pPr algn="ctr" defTabSz="914400" eaLnBrk="1" fontAlgn="base" hangingPunct="1">
              <a:lnSpc>
                <a:spcPct val="95000"/>
              </a:lnSpc>
              <a:spcBef>
                <a:spcPts val="1475"/>
              </a:spcBef>
              <a:spcAft>
                <a:spcPct val="0"/>
              </a:spcAft>
              <a:buClr>
                <a:srgbClr val="000000"/>
              </a:buClr>
              <a:buSzPct val="100000"/>
              <a:buFont typeface="Times New Roman" charset="0"/>
              <a:buNone/>
            </a:pPr>
            <a:r>
              <a:rPr lang="en-GB" b="1" dirty="0" smtClean="0">
                <a:solidFill>
                  <a:srgbClr val="000000"/>
                </a:solidFill>
                <a:latin typeface="Arial"/>
                <a:cs typeface="ヒラギノ角ゴ Pro W3" charset="-128"/>
                <a:sym typeface="Wingdings"/>
              </a:rPr>
              <a:t> </a:t>
            </a:r>
            <a:r>
              <a:rPr lang="en-GB" b="1" i="1" dirty="0" smtClean="0">
                <a:solidFill>
                  <a:srgbClr val="000000"/>
                </a:solidFill>
                <a:latin typeface="Arial"/>
                <a:cs typeface="ヒラギノ角ゴ Pro W3" charset="-128"/>
                <a:sym typeface="Wingdings"/>
              </a:rPr>
              <a:t>Ethical pluralism </a:t>
            </a:r>
            <a:r>
              <a:rPr lang="en-GB" dirty="0" smtClean="0">
                <a:solidFill>
                  <a:srgbClr val="000000"/>
                </a:solidFill>
                <a:latin typeface="Arial"/>
                <a:cs typeface="ヒラギノ角ゴ Pro W3" charset="-128"/>
                <a:sym typeface="Wingdings"/>
              </a:rPr>
              <a:t>as one meta-ethical response to differences, e.g.</a:t>
            </a:r>
            <a:endParaRPr lang="en-GB" b="1" dirty="0">
              <a:solidFill>
                <a:srgbClr val="000000"/>
              </a:solidFill>
              <a:latin typeface="Arial"/>
              <a:cs typeface="ヒラギノ角ゴ Pro W3" charset="-128"/>
            </a:endParaRPr>
          </a:p>
        </p:txBody>
      </p:sp>
    </p:spTree>
    <p:extLst>
      <p:ext uri="{BB962C8B-B14F-4D97-AF65-F5344CB8AC3E}">
        <p14:creationId xmlns:p14="http://schemas.microsoft.com/office/powerpoint/2010/main" val="274063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640960" cy="5976664"/>
          </a:xfrm>
        </p:spPr>
        <p:txBody>
          <a:bodyPr/>
          <a:lstStyle/>
          <a:p>
            <a:pPr marL="0" indent="0">
              <a:buNone/>
            </a:pPr>
            <a:r>
              <a:rPr lang="en-US" sz="2400" b="1" dirty="0" smtClean="0"/>
              <a:t>0.  Preliminaries</a:t>
            </a:r>
          </a:p>
          <a:p>
            <a:pPr marL="12700" indent="0">
              <a:buNone/>
            </a:pPr>
            <a:r>
              <a:rPr lang="en-US" sz="2400" i="1" dirty="0" smtClean="0"/>
              <a:t>A range of ethical concerns and questions: </a:t>
            </a:r>
          </a:p>
          <a:p>
            <a:pPr marL="627063" indent="-265113">
              <a:buNone/>
            </a:pPr>
            <a:r>
              <a:rPr lang="en-US" sz="2000" dirty="0" smtClean="0"/>
              <a:t>-- </a:t>
            </a:r>
            <a:r>
              <a:rPr lang="en-US" sz="2000" dirty="0"/>
              <a:t>I </a:t>
            </a:r>
            <a:r>
              <a:rPr lang="en-US" sz="2000" dirty="0" smtClean="0"/>
              <a:t>also </a:t>
            </a:r>
            <a:r>
              <a:rPr lang="en-US" sz="2000" dirty="0"/>
              <a:t>could not find a clear answer to the IRB office's question. It </a:t>
            </a:r>
            <a:br>
              <a:rPr lang="en-US" sz="2000" dirty="0"/>
            </a:br>
            <a:r>
              <a:rPr lang="en-US" sz="2000" dirty="0"/>
              <a:t>seems that social media data as it relates to human subjects research is </a:t>
            </a:r>
            <a:r>
              <a:rPr lang="en-US" sz="2000" dirty="0" smtClean="0"/>
              <a:t>vague </a:t>
            </a:r>
            <a:r>
              <a:rPr lang="en-US" sz="2000" dirty="0"/>
              <a:t>and/or complex. How has this research method, of using social </a:t>
            </a:r>
            <a:r>
              <a:rPr lang="en-US" sz="2000" dirty="0" smtClean="0"/>
              <a:t>media </a:t>
            </a:r>
            <a:r>
              <a:rPr lang="en-US" sz="2000" dirty="0"/>
              <a:t>data, developed over the past few years? And, will this issue of </a:t>
            </a:r>
            <a:r>
              <a:rPr lang="en-US" sz="2000" dirty="0" smtClean="0"/>
              <a:t> human-subjects </a:t>
            </a:r>
            <a:r>
              <a:rPr lang="en-US" sz="2000" dirty="0"/>
              <a:t>research likely become more complex and tedious (and, as </a:t>
            </a:r>
            <a:r>
              <a:rPr lang="en-US" sz="2000" dirty="0" smtClean="0"/>
              <a:t>such</a:t>
            </a:r>
            <a:r>
              <a:rPr lang="en-US" sz="2000" dirty="0"/>
              <a:t>, render certain types of research past due and/or irrelevant)? </a:t>
            </a:r>
            <a:endParaRPr lang="en-US" sz="2000" dirty="0" smtClean="0"/>
          </a:p>
          <a:p>
            <a:pPr marL="627063" indent="-265113">
              <a:buNone/>
            </a:pPr>
            <a:r>
              <a:rPr lang="en-US" sz="2000" dirty="0" smtClean="0"/>
              <a:t>-- how </a:t>
            </a:r>
            <a:r>
              <a:rPr lang="en-US" sz="2000" dirty="0"/>
              <a:t>to interact (if at all) with extremists in forums, on twitter etc. and problems of citation and informed consent. </a:t>
            </a:r>
            <a:endParaRPr lang="en-US" sz="2000" dirty="0" smtClean="0"/>
          </a:p>
          <a:p>
            <a:pPr marL="627063" indent="-219075">
              <a:buNone/>
            </a:pPr>
            <a:r>
              <a:rPr lang="en-US" sz="2000" i="1" dirty="0" smtClean="0"/>
              <a:t>-- </a:t>
            </a:r>
            <a:r>
              <a:rPr lang="en-US" sz="2000" dirty="0"/>
              <a:t>how to delimit the </a:t>
            </a:r>
            <a:r>
              <a:rPr lang="en-US" sz="2000" dirty="0" smtClean="0"/>
              <a:t>basis for </a:t>
            </a:r>
            <a:r>
              <a:rPr lang="en-US" sz="2000" dirty="0"/>
              <a:t>data collection, and what epistemological framework to use </a:t>
            </a:r>
            <a:r>
              <a:rPr lang="en-US" sz="2000" dirty="0" smtClean="0"/>
              <a:t>in comparing </a:t>
            </a:r>
            <a:r>
              <a:rPr lang="en-US" sz="2000" dirty="0"/>
              <a:t>IS, AQ, and counterterrorist examples. </a:t>
            </a:r>
            <a:r>
              <a:rPr lang="en-US" sz="2000" dirty="0" smtClean="0"/>
              <a:t/>
            </a:r>
            <a:br>
              <a:rPr lang="en-US" sz="2000" dirty="0" smtClean="0"/>
            </a:br>
            <a:r>
              <a:rPr lang="en-US" sz="2000" dirty="0" smtClean="0"/>
              <a:t>I </a:t>
            </a:r>
            <a:r>
              <a:rPr lang="en-US" sz="2000" dirty="0"/>
              <a:t>want to write </a:t>
            </a:r>
            <a:r>
              <a:rPr lang="en-US" sz="2000" dirty="0" smtClean="0"/>
              <a:t>a methodology </a:t>
            </a:r>
            <a:r>
              <a:rPr lang="en-US" sz="2000" dirty="0"/>
              <a:t>that justifies my inclusion of material, and </a:t>
            </a:r>
            <a:r>
              <a:rPr lang="en-US" sz="2000" dirty="0" smtClean="0"/>
              <a:t>addresses criticism </a:t>
            </a:r>
            <a:r>
              <a:rPr lang="en-US" sz="2000" dirty="0"/>
              <a:t>of confirmation bias or 'cherry-picking'. </a:t>
            </a:r>
            <a:r>
              <a:rPr lang="en-US" sz="2000" dirty="0" smtClean="0"/>
              <a:t> </a:t>
            </a:r>
            <a:r>
              <a:rPr lang="is-IS" sz="2000" dirty="0" smtClean="0"/>
              <a:t>…</a:t>
            </a:r>
          </a:p>
          <a:p>
            <a:pPr marL="627063" indent="-219075" algn="ctr">
              <a:buNone/>
            </a:pPr>
            <a:r>
              <a:rPr lang="is-IS" sz="2000" b="1" dirty="0" smtClean="0"/>
              <a:t>[ethics </a:t>
            </a:r>
            <a:r>
              <a:rPr lang="is-IS" sz="2000" b="1" dirty="0" smtClean="0">
                <a:sym typeface="Wingdings"/>
              </a:rPr>
              <a:t> methodology!]</a:t>
            </a:r>
            <a:endParaRPr lang="en-US" sz="2000" b="1" dirty="0" smtClean="0"/>
          </a:p>
          <a:p>
            <a:pPr marL="361950" indent="0">
              <a:buNone/>
            </a:pPr>
            <a:endParaRPr lang="en-US" sz="2400" dirty="0" smtClean="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p:txBody>
      </p:sp>
    </p:spTree>
    <p:extLst>
      <p:ext uri="{BB962C8B-B14F-4D97-AF65-F5344CB8AC3E}">
        <p14:creationId xmlns:p14="http://schemas.microsoft.com/office/powerpoint/2010/main" val="4034826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81000" y="775288"/>
            <a:ext cx="8534400" cy="5811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9pPr>
          </a:lstStyle>
          <a:p>
            <a:pPr defTabSz="914400" fontAlgn="base">
              <a:spcBef>
                <a:spcPts val="788"/>
              </a:spcBef>
              <a:spcAft>
                <a:spcPct val="0"/>
              </a:spcAft>
              <a:buClr>
                <a:srgbClr val="000000"/>
              </a:buClr>
              <a:buSzPct val="120000"/>
              <a:buFont typeface="Times New Roman" charset="0"/>
              <a:buNone/>
            </a:pPr>
            <a:r>
              <a:rPr lang="en-GB" sz="3200" b="1" dirty="0" smtClean="0">
                <a:latin typeface="Arial"/>
              </a:rPr>
              <a:t>E. Virtue Ethics as a global ethics?</a:t>
            </a:r>
            <a:endParaRPr lang="en-GB" sz="3200" b="1" dirty="0">
              <a:latin typeface="Arial"/>
            </a:endParaRPr>
          </a:p>
          <a:p>
            <a:pPr defTabSz="914400" fontAlgn="base">
              <a:spcBef>
                <a:spcPts val="588"/>
              </a:spcBef>
              <a:spcAft>
                <a:spcPct val="0"/>
              </a:spcAft>
              <a:buClr>
                <a:srgbClr val="000000"/>
              </a:buClr>
              <a:buSzPct val="90000"/>
              <a:buFont typeface="Times New Roman" charset="0"/>
              <a:buNone/>
            </a:pPr>
            <a:r>
              <a:rPr lang="en-GB" dirty="0">
                <a:latin typeface="Arial"/>
              </a:rPr>
              <a:t>…from Plato and Aristotle. The English word </a:t>
            </a:r>
            <a:r>
              <a:rPr lang="ja-JP" altLang="en-GB" dirty="0">
                <a:latin typeface="Arial"/>
              </a:rPr>
              <a:t>“</a:t>
            </a:r>
            <a:r>
              <a:rPr lang="en-GB" altLang="ja-JP" dirty="0">
                <a:latin typeface="Arial"/>
              </a:rPr>
              <a:t>virtue</a:t>
            </a:r>
            <a:r>
              <a:rPr lang="ja-JP" altLang="en-GB" dirty="0">
                <a:latin typeface="Arial"/>
              </a:rPr>
              <a:t>”</a:t>
            </a:r>
            <a:r>
              <a:rPr lang="en-GB" altLang="ja-JP" dirty="0">
                <a:latin typeface="Arial"/>
              </a:rPr>
              <a:t> in this context translates the Greek </a:t>
            </a:r>
            <a:r>
              <a:rPr lang="en-GB" altLang="ja-JP" i="1" dirty="0" err="1">
                <a:latin typeface="Arial"/>
              </a:rPr>
              <a:t>arete</a:t>
            </a:r>
            <a:r>
              <a:rPr lang="en-GB" altLang="ja-JP" dirty="0">
                <a:latin typeface="Arial"/>
              </a:rPr>
              <a:t> - better translated as </a:t>
            </a:r>
            <a:r>
              <a:rPr lang="ja-JP" altLang="en-GB" dirty="0">
                <a:latin typeface="Arial"/>
              </a:rPr>
              <a:t>“</a:t>
            </a:r>
            <a:r>
              <a:rPr lang="en-GB" altLang="ja-JP" dirty="0">
                <a:latin typeface="Arial"/>
              </a:rPr>
              <a:t>excellence.</a:t>
            </a:r>
            <a:r>
              <a:rPr lang="ja-JP" altLang="en-GB" dirty="0">
                <a:latin typeface="Arial"/>
              </a:rPr>
              <a:t>”</a:t>
            </a:r>
            <a:r>
              <a:rPr lang="en-GB" altLang="ja-JP" dirty="0">
                <a:latin typeface="Arial"/>
              </a:rPr>
              <a:t> In </a:t>
            </a:r>
            <a:r>
              <a:rPr lang="en-GB" altLang="ja-JP" dirty="0" smtClean="0">
                <a:latin typeface="Arial"/>
              </a:rPr>
              <a:t>this tradition</a:t>
            </a:r>
            <a:r>
              <a:rPr lang="en-GB" altLang="ja-JP" dirty="0">
                <a:latin typeface="Arial"/>
              </a:rPr>
              <a:t>, </a:t>
            </a:r>
            <a:r>
              <a:rPr lang="ja-JP" altLang="en-GB" dirty="0">
                <a:latin typeface="Arial"/>
              </a:rPr>
              <a:t>“</a:t>
            </a:r>
            <a:r>
              <a:rPr lang="en-GB" altLang="ja-JP" dirty="0">
                <a:latin typeface="Arial"/>
              </a:rPr>
              <a:t>…ethics was concerned with excellences of human character.  A person possessing such qualities exhibited the excellences of human goodness.  To have these qualities is to function well as a human being</a:t>
            </a:r>
            <a:r>
              <a:rPr lang="ja-JP" altLang="en-GB" dirty="0">
                <a:latin typeface="Arial"/>
              </a:rPr>
              <a:t>”</a:t>
            </a:r>
            <a:r>
              <a:rPr lang="en-GB" altLang="ja-JP" dirty="0">
                <a:latin typeface="Arial"/>
              </a:rPr>
              <a:t> (Johnson 2001, 51). </a:t>
            </a:r>
          </a:p>
          <a:p>
            <a:pPr lvl="1" defTabSz="914400" fontAlgn="base">
              <a:spcBef>
                <a:spcPts val="638"/>
              </a:spcBef>
              <a:spcAft>
                <a:spcPct val="0"/>
              </a:spcAft>
              <a:buClr>
                <a:srgbClr val="000000"/>
              </a:buClr>
              <a:buSzPct val="86000"/>
              <a:buFont typeface="Wingdings" charset="0"/>
              <a:buChar char=""/>
            </a:pPr>
            <a:r>
              <a:rPr lang="en-GB" sz="2600" dirty="0">
                <a:latin typeface="Arial"/>
                <a:cs typeface="ヒラギノ角ゴ Pro W3" charset="-128"/>
              </a:rPr>
              <a:t>Contemporary feminist ethics / ethics of care / </a:t>
            </a:r>
            <a:br>
              <a:rPr lang="en-GB" sz="2600" dirty="0">
                <a:latin typeface="Arial"/>
                <a:cs typeface="ヒラギノ角ゴ Pro W3" charset="-128"/>
              </a:rPr>
            </a:br>
            <a:r>
              <a:rPr lang="en-GB" sz="2600" dirty="0">
                <a:latin typeface="Arial"/>
                <a:cs typeface="ヒラギノ角ゴ Pro W3" charset="-128"/>
              </a:rPr>
              <a:t>discourse ethics (</a:t>
            </a:r>
            <a:r>
              <a:rPr lang="en-GB" sz="2600" dirty="0" err="1">
                <a:latin typeface="Arial"/>
                <a:cs typeface="ヒラギノ角ゴ Pro W3" charset="-128"/>
              </a:rPr>
              <a:t>Apel</a:t>
            </a:r>
            <a:r>
              <a:rPr lang="en-GB" sz="2600" dirty="0">
                <a:latin typeface="Arial"/>
                <a:cs typeface="ヒラギノ角ゴ Pro W3" charset="-128"/>
              </a:rPr>
              <a:t>/</a:t>
            </a:r>
            <a:r>
              <a:rPr lang="en-GB" sz="2600" dirty="0" err="1">
                <a:latin typeface="Arial"/>
                <a:cs typeface="ヒラギノ角ゴ Pro W3" charset="-128"/>
              </a:rPr>
              <a:t>Habermas</a:t>
            </a:r>
            <a:r>
              <a:rPr lang="en-GB" sz="2600" dirty="0">
                <a:latin typeface="Arial"/>
                <a:cs typeface="ヒラギノ角ゴ Pro W3" charset="-128"/>
              </a:rPr>
              <a:t>) / </a:t>
            </a:r>
            <a:r>
              <a:rPr lang="en-GB" sz="2600" i="1" dirty="0">
                <a:latin typeface="Arial"/>
                <a:cs typeface="ヒラギノ角ゴ Pro W3" charset="-128"/>
              </a:rPr>
              <a:t>dialogical ethics / </a:t>
            </a:r>
            <a:r>
              <a:rPr lang="ja-JP" altLang="en-GB" sz="2600" i="1" dirty="0">
                <a:latin typeface="Arial"/>
                <a:cs typeface="ヒラギノ角ゴ Pro W3" charset="-128"/>
              </a:rPr>
              <a:t>“</a:t>
            </a:r>
            <a:r>
              <a:rPr lang="en-GB" altLang="ja-JP" sz="2600" i="1" dirty="0">
                <a:latin typeface="Arial"/>
                <a:cs typeface="ヒラギノ角ゴ Pro W3" charset="-128"/>
              </a:rPr>
              <a:t>open source</a:t>
            </a:r>
            <a:r>
              <a:rPr lang="ja-JP" altLang="en-GB" sz="2600" i="1" dirty="0">
                <a:latin typeface="Arial"/>
                <a:cs typeface="ヒラギノ角ゴ Pro W3" charset="-128"/>
              </a:rPr>
              <a:t>”</a:t>
            </a:r>
            <a:r>
              <a:rPr lang="en-GB" altLang="ja-JP" sz="2600" i="1" dirty="0">
                <a:latin typeface="Arial"/>
                <a:cs typeface="ヒラギノ角ゴ Pro W3" charset="-128"/>
              </a:rPr>
              <a:t> ethics </a:t>
            </a:r>
            <a:br>
              <a:rPr lang="en-GB" altLang="ja-JP" sz="2600" i="1" dirty="0">
                <a:latin typeface="Arial"/>
                <a:cs typeface="ヒラギノ角ゴ Pro W3" charset="-128"/>
              </a:rPr>
            </a:br>
            <a:r>
              <a:rPr lang="en-GB" altLang="ja-JP" sz="2600" dirty="0">
                <a:latin typeface="Arial"/>
                <a:cs typeface="ヒラギノ角ゴ Pro W3" charset="-128"/>
              </a:rPr>
              <a:t>[</a:t>
            </a:r>
            <a:r>
              <a:rPr lang="en-GB" altLang="ja-JP" sz="2600" dirty="0" err="1">
                <a:latin typeface="Arial"/>
                <a:cs typeface="ヒラギノ角ゴ Pro W3" charset="-128"/>
              </a:rPr>
              <a:t>AoIR</a:t>
            </a:r>
            <a:r>
              <a:rPr lang="en-GB" altLang="ja-JP" sz="2600" dirty="0">
                <a:latin typeface="Arial"/>
                <a:cs typeface="ヒラギノ角ゴ Pro W3" charset="-128"/>
              </a:rPr>
              <a:t>, RESPECT processes]</a:t>
            </a:r>
            <a:br>
              <a:rPr lang="en-GB" altLang="ja-JP" sz="2600" dirty="0">
                <a:latin typeface="Arial"/>
                <a:cs typeface="ヒラギノ角ゴ Pro W3" charset="-128"/>
              </a:rPr>
            </a:br>
            <a:r>
              <a:rPr lang="en-GB" altLang="ja-JP" sz="2600" dirty="0">
                <a:latin typeface="Arial"/>
                <a:cs typeface="ヒラギノ角ゴ Pro W3" charset="-128"/>
              </a:rPr>
              <a:t>[recovery of </a:t>
            </a:r>
            <a:r>
              <a:rPr lang="en-GB" altLang="ja-JP" sz="2600" i="1" dirty="0" err="1">
                <a:latin typeface="Arial"/>
                <a:cs typeface="ヒラギノ角ゴ Pro W3" charset="-128"/>
              </a:rPr>
              <a:t>premodern</a:t>
            </a:r>
            <a:r>
              <a:rPr lang="en-GB" altLang="ja-JP" sz="2600" dirty="0">
                <a:latin typeface="Arial"/>
                <a:cs typeface="ヒラギノ角ゴ Pro W3" charset="-128"/>
              </a:rPr>
              <a:t> traditions]</a:t>
            </a:r>
          </a:p>
          <a:p>
            <a:pPr lvl="1" defTabSz="914400" fontAlgn="base">
              <a:spcBef>
                <a:spcPts val="638"/>
              </a:spcBef>
              <a:spcAft>
                <a:spcPct val="0"/>
              </a:spcAft>
              <a:buClr>
                <a:srgbClr val="000000"/>
              </a:buClr>
              <a:buSzPct val="86000"/>
              <a:buFont typeface="Wingdings" charset="0"/>
              <a:buChar char=""/>
            </a:pPr>
            <a:r>
              <a:rPr lang="en-GB" sz="2600" dirty="0">
                <a:latin typeface="Arial"/>
                <a:cs typeface="ヒラギノ角ゴ Pro W3" charset="-128"/>
              </a:rPr>
              <a:t>[movement towards </a:t>
            </a:r>
            <a:r>
              <a:rPr lang="en-GB" sz="2600" i="1" dirty="0">
                <a:latin typeface="Arial"/>
                <a:cs typeface="ヒラギノ角ゴ Pro W3" charset="-128"/>
              </a:rPr>
              <a:t>global</a:t>
            </a:r>
            <a:r>
              <a:rPr lang="en-GB" sz="2600" dirty="0">
                <a:latin typeface="Arial"/>
                <a:cs typeface="ヒラギノ角ゴ Pro W3" charset="-128"/>
              </a:rPr>
              <a:t> dialogue, ethics]</a:t>
            </a:r>
          </a:p>
        </p:txBody>
      </p:sp>
    </p:spTree>
    <p:extLst>
      <p:ext uri="{BB962C8B-B14F-4D97-AF65-F5344CB8AC3E}">
        <p14:creationId xmlns:p14="http://schemas.microsoft.com/office/powerpoint/2010/main" val="166589095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272152" y="692790"/>
            <a:ext cx="8708841" cy="6333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9pPr>
          </a:lstStyle>
          <a:p>
            <a:pPr defTabSz="914400" eaLnBrk="0" fontAlgn="base" hangingPunct="0">
              <a:spcBef>
                <a:spcPts val="788"/>
              </a:spcBef>
              <a:spcAft>
                <a:spcPct val="0"/>
              </a:spcAft>
              <a:buClr>
                <a:srgbClr val="000000"/>
              </a:buClr>
              <a:buSzPct val="120000"/>
            </a:pPr>
            <a:r>
              <a:rPr lang="en-GB" sz="2200" dirty="0" smtClean="0">
                <a:latin typeface="Arial"/>
              </a:rPr>
              <a:t>what sort of person do I want/need to become to be </a:t>
            </a:r>
            <a:r>
              <a:rPr lang="en-GB" sz="2200" i="1" dirty="0" smtClean="0">
                <a:latin typeface="Arial"/>
              </a:rPr>
              <a:t>content</a:t>
            </a:r>
            <a:r>
              <a:rPr lang="en-GB" sz="2200" dirty="0" smtClean="0">
                <a:latin typeface="Arial"/>
              </a:rPr>
              <a:t> (</a:t>
            </a:r>
            <a:r>
              <a:rPr lang="en-GB" sz="2200" i="1" dirty="0" err="1" smtClean="0">
                <a:latin typeface="Arial"/>
              </a:rPr>
              <a:t>eudaimonia</a:t>
            </a:r>
            <a:r>
              <a:rPr lang="en-GB" sz="2200" dirty="0" smtClean="0">
                <a:latin typeface="Arial"/>
              </a:rPr>
              <a:t>) – not simply in the immediate present, but across the course of my entire (I hope, long) life? </a:t>
            </a:r>
            <a:br>
              <a:rPr lang="en-GB" sz="2200" dirty="0" smtClean="0">
                <a:latin typeface="Arial"/>
              </a:rPr>
            </a:br>
            <a:r>
              <a:rPr lang="en-GB" sz="2200" dirty="0" smtClean="0">
                <a:latin typeface="Arial"/>
              </a:rPr>
              <a:t>Along these lines: what sorts of </a:t>
            </a:r>
            <a:r>
              <a:rPr lang="en-GB" sz="2200" i="1" dirty="0" smtClean="0">
                <a:latin typeface="Arial"/>
              </a:rPr>
              <a:t>habits</a:t>
            </a:r>
            <a:r>
              <a:rPr lang="en-GB" sz="2200" dirty="0" smtClean="0">
                <a:latin typeface="Arial"/>
              </a:rPr>
              <a:t> should I cultivate in my </a:t>
            </a:r>
            <a:r>
              <a:rPr lang="en-GB" sz="2200" dirty="0" err="1" smtClean="0">
                <a:latin typeface="Arial"/>
              </a:rPr>
              <a:t>behaviors</a:t>
            </a:r>
            <a:r>
              <a:rPr lang="en-GB" sz="2200" dirty="0" smtClean="0">
                <a:latin typeface="Arial"/>
              </a:rPr>
              <a:t> that will lead to fostering my reason (both theoretical and practical) and thereby lead to greater harmony in myself and with others, including the larger natural (and, for religious folk, supernatural) orders?</a:t>
            </a:r>
          </a:p>
          <a:p>
            <a:pPr defTabSz="914400" eaLnBrk="0" fontAlgn="base" hangingPunct="0">
              <a:spcBef>
                <a:spcPts val="788"/>
              </a:spcBef>
              <a:spcAft>
                <a:spcPct val="0"/>
              </a:spcAft>
              <a:buClr>
                <a:srgbClr val="000000"/>
              </a:buClr>
              <a:buSzPct val="120000"/>
            </a:pPr>
            <a:r>
              <a:rPr lang="en-GB" sz="2200" dirty="0" smtClean="0">
                <a:latin typeface="Arial"/>
              </a:rPr>
              <a:t>Or, from Shannon </a:t>
            </a:r>
            <a:r>
              <a:rPr lang="en-GB" sz="2200" dirty="0" err="1" smtClean="0">
                <a:latin typeface="Arial"/>
              </a:rPr>
              <a:t>Vallor</a:t>
            </a:r>
            <a:r>
              <a:rPr lang="en-GB" sz="2200" dirty="0" smtClean="0">
                <a:latin typeface="Arial"/>
              </a:rPr>
              <a:t> – what </a:t>
            </a:r>
            <a:r>
              <a:rPr lang="en-GB" sz="2200" i="1" dirty="0" smtClean="0">
                <a:latin typeface="Arial"/>
              </a:rPr>
              <a:t>practices</a:t>
            </a:r>
            <a:r>
              <a:rPr lang="en-GB" sz="2200" dirty="0" smtClean="0">
                <a:latin typeface="Arial"/>
              </a:rPr>
              <a:t> do I need to pursue in order to acquire the </a:t>
            </a:r>
            <a:r>
              <a:rPr lang="en-GB" sz="2200" i="1" dirty="0" smtClean="0">
                <a:latin typeface="Arial"/>
              </a:rPr>
              <a:t>virtues</a:t>
            </a:r>
            <a:r>
              <a:rPr lang="en-GB" sz="2200" dirty="0" smtClean="0">
                <a:latin typeface="Arial"/>
              </a:rPr>
              <a:t> of </a:t>
            </a:r>
            <a:r>
              <a:rPr lang="en-GB" sz="2200" i="1" dirty="0" smtClean="0">
                <a:latin typeface="Arial"/>
              </a:rPr>
              <a:t>patience, perseverance, empathy, trust, </a:t>
            </a:r>
            <a:r>
              <a:rPr lang="en-GB" sz="2200" dirty="0" smtClean="0">
                <a:latin typeface="Arial"/>
              </a:rPr>
              <a:t>etc. as these are necessary for </a:t>
            </a:r>
            <a:r>
              <a:rPr lang="en-GB" sz="2200" b="1" dirty="0" smtClean="0">
                <a:latin typeface="Arial"/>
              </a:rPr>
              <a:t>deep friendships</a:t>
            </a:r>
            <a:r>
              <a:rPr lang="en-GB" sz="2200" dirty="0" smtClean="0">
                <a:latin typeface="Arial"/>
              </a:rPr>
              <a:t>, long-term </a:t>
            </a:r>
            <a:r>
              <a:rPr lang="en-GB" sz="2200" b="1" dirty="0" smtClean="0">
                <a:latin typeface="Arial"/>
              </a:rPr>
              <a:t>commitments</a:t>
            </a:r>
            <a:r>
              <a:rPr lang="en-GB" sz="2200" dirty="0" smtClean="0">
                <a:latin typeface="Arial"/>
              </a:rPr>
              <a:t> to a spouse, parenting, etc.?</a:t>
            </a:r>
          </a:p>
          <a:p>
            <a:pPr defTabSz="914400" eaLnBrk="0" fontAlgn="base" hangingPunct="0">
              <a:spcBef>
                <a:spcPts val="788"/>
              </a:spcBef>
              <a:spcAft>
                <a:spcPct val="0"/>
              </a:spcAft>
              <a:buClr>
                <a:srgbClr val="000000"/>
              </a:buClr>
              <a:buSzPct val="120000"/>
              <a:tabLst>
                <a:tab pos="544513"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smtClean="0">
              <a:latin typeface="Arial"/>
            </a:endParaRPr>
          </a:p>
          <a:p>
            <a:pPr defTabSz="914400" eaLnBrk="0" fontAlgn="base" hangingPunct="0">
              <a:spcBef>
                <a:spcPts val="788"/>
              </a:spcBef>
              <a:spcAft>
                <a:spcPct val="0"/>
              </a:spcAft>
              <a:buClr>
                <a:srgbClr val="000000"/>
              </a:buClr>
              <a:buSzPct val="120000"/>
              <a:tabLst>
                <a:tab pos="544513"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latin typeface="Arial"/>
              </a:rPr>
              <a:t>Consider</a:t>
            </a:r>
            <a:r>
              <a:rPr lang="en-GB" sz="2000" dirty="0" smtClean="0">
                <a:latin typeface="Arial"/>
              </a:rPr>
              <a:t>: short and fast texts, video games (e.g., FPS, “</a:t>
            </a:r>
            <a:r>
              <a:rPr lang="en-GB" sz="2000" dirty="0" err="1" smtClean="0">
                <a:latin typeface="Arial"/>
              </a:rPr>
              <a:t>Rapelay</a:t>
            </a:r>
            <a:r>
              <a:rPr lang="en-GB" sz="2000" dirty="0" smtClean="0">
                <a:latin typeface="Arial"/>
              </a:rPr>
              <a:t>,” etc.) </a:t>
            </a:r>
          </a:p>
          <a:p>
            <a:pPr marL="446088" defTabSz="914400" eaLnBrk="0" fontAlgn="base" hangingPunct="0">
              <a:spcBef>
                <a:spcPts val="788"/>
              </a:spcBef>
              <a:spcAft>
                <a:spcPct val="0"/>
              </a:spcAft>
              <a:buClr>
                <a:srgbClr val="000000"/>
              </a:buClr>
              <a:buSzPct val="120000"/>
              <a:tabLst>
                <a:tab pos="544513"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latin typeface="Arial"/>
              </a:rPr>
              <a:t>A) what </a:t>
            </a:r>
            <a:r>
              <a:rPr lang="en-GB" sz="2000" i="1" dirty="0" smtClean="0">
                <a:latin typeface="Arial"/>
              </a:rPr>
              <a:t>virtues</a:t>
            </a:r>
            <a:r>
              <a:rPr lang="en-GB" sz="2000" dirty="0" smtClean="0">
                <a:latin typeface="Arial"/>
              </a:rPr>
              <a:t> or excellences do these help us practice and acquire?</a:t>
            </a:r>
          </a:p>
          <a:p>
            <a:pPr marL="446088" defTabSz="914400" eaLnBrk="0" fontAlgn="base" hangingPunct="0">
              <a:spcBef>
                <a:spcPts val="788"/>
              </a:spcBef>
              <a:spcAft>
                <a:spcPct val="0"/>
              </a:spcAft>
              <a:buClr>
                <a:srgbClr val="000000"/>
              </a:buClr>
              <a:buSzPct val="120000"/>
              <a:tabLst>
                <a:tab pos="544513"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latin typeface="Arial"/>
              </a:rPr>
              <a:t>B)  what </a:t>
            </a:r>
            <a:r>
              <a:rPr lang="en-GB" sz="2000" i="1" dirty="0" smtClean="0">
                <a:latin typeface="Arial"/>
              </a:rPr>
              <a:t>virtues</a:t>
            </a:r>
            <a:r>
              <a:rPr lang="en-GB" sz="2000" dirty="0" smtClean="0">
                <a:latin typeface="Arial"/>
              </a:rPr>
              <a:t> or excellences do I neglect, fail to practice?</a:t>
            </a:r>
          </a:p>
          <a:p>
            <a:pPr defTabSz="914400" fontAlgn="base">
              <a:spcBef>
                <a:spcPts val="788"/>
              </a:spcBef>
              <a:spcAft>
                <a:spcPct val="0"/>
              </a:spcAft>
              <a:buClr>
                <a:srgbClr val="000000"/>
              </a:buClr>
              <a:buSzPct val="120000"/>
              <a:buFont typeface="Times New Roman" charset="0"/>
              <a:buNone/>
            </a:pPr>
            <a:endParaRPr lang="en-GB" sz="2200" b="1" dirty="0">
              <a:latin typeface="Arial"/>
            </a:endParaRPr>
          </a:p>
        </p:txBody>
      </p:sp>
    </p:spTree>
    <p:extLst>
      <p:ext uri="{BB962C8B-B14F-4D97-AF65-F5344CB8AC3E}">
        <p14:creationId xmlns:p14="http://schemas.microsoft.com/office/powerpoint/2010/main" val="395541180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115"/>
            <a:ext cx="7696200" cy="794848"/>
          </a:xfrm>
        </p:spPr>
        <p:txBody>
          <a:bodyPr/>
          <a:lstStyle/>
          <a:p>
            <a:pPr lvl="0" algn="ctr">
              <a:spcBef>
                <a:spcPct val="20000"/>
              </a:spcBef>
            </a:pPr>
            <a:r>
              <a:rPr lang="en-US" sz="2400" i="1" dirty="0">
                <a:solidFill>
                  <a:srgbClr val="000000"/>
                </a:solidFill>
              </a:rPr>
              <a:t>Why virtue ethics now?</a:t>
            </a:r>
          </a:p>
        </p:txBody>
      </p:sp>
      <p:sp>
        <p:nvSpPr>
          <p:cNvPr id="3" name="Content Placeholder 2"/>
          <p:cNvSpPr>
            <a:spLocks noGrp="1"/>
          </p:cNvSpPr>
          <p:nvPr>
            <p:ph idx="1"/>
          </p:nvPr>
        </p:nvSpPr>
        <p:spPr>
          <a:xfrm>
            <a:off x="428851" y="961448"/>
            <a:ext cx="8412067" cy="5245564"/>
          </a:xfrm>
        </p:spPr>
        <p:txBody>
          <a:bodyPr/>
          <a:lstStyle/>
          <a:p>
            <a:pPr marL="0" indent="0">
              <a:buNone/>
            </a:pPr>
            <a:r>
              <a:rPr lang="en-US" sz="2400" b="1" dirty="0" smtClean="0"/>
              <a:t>A strong candidate for a </a:t>
            </a:r>
            <a:r>
              <a:rPr lang="en-US" sz="2400" b="1" i="1" dirty="0" smtClean="0"/>
              <a:t>global</a:t>
            </a:r>
            <a:r>
              <a:rPr lang="en-US" sz="2400" b="1" dirty="0" smtClean="0"/>
              <a:t> information and computing ethics:</a:t>
            </a:r>
          </a:p>
          <a:p>
            <a:pPr marL="363538" indent="0">
              <a:buNone/>
            </a:pPr>
            <a:r>
              <a:rPr lang="en-US" sz="2400" b="1" i="1" dirty="0" smtClean="0"/>
              <a:t>Global roots</a:t>
            </a:r>
            <a:r>
              <a:rPr lang="en-US" sz="2400" b="1" dirty="0" smtClean="0"/>
              <a:t>: </a:t>
            </a:r>
            <a:r>
              <a:rPr lang="en-US" sz="2400" dirty="0" smtClean="0"/>
              <a:t>an ethics that is found (more or less) in every recorded ethical tradition “East” and “West”, both ancient and modern;</a:t>
            </a:r>
          </a:p>
          <a:p>
            <a:pPr marL="363538" indent="0">
              <a:buNone/>
            </a:pPr>
            <a:r>
              <a:rPr lang="en-US" sz="2400" b="1" i="1" dirty="0" smtClean="0"/>
              <a:t>Pluralistic </a:t>
            </a:r>
            <a:r>
              <a:rPr lang="en-US" sz="2400" b="1" dirty="0" smtClean="0"/>
              <a:t>– </a:t>
            </a:r>
            <a:r>
              <a:rPr lang="en-US" sz="2400" dirty="0" smtClean="0"/>
              <a:t>multiple traditions </a:t>
            </a:r>
            <a:r>
              <a:rPr lang="en-US" sz="2400" dirty="0" smtClean="0">
                <a:sym typeface="Wingdings"/>
              </a:rPr>
              <a:t> multiple expressions that reflect and preserve specific cultural traditions and preferences;</a:t>
            </a:r>
          </a:p>
          <a:p>
            <a:pPr marL="363538" indent="0">
              <a:buNone/>
            </a:pPr>
            <a:r>
              <a:rPr lang="en-US" sz="2400" b="1" i="1" dirty="0" smtClean="0">
                <a:sym typeface="Wingdings"/>
              </a:rPr>
              <a:t>Non-”religious” </a:t>
            </a:r>
            <a:r>
              <a:rPr lang="en-US" sz="2400" b="1" dirty="0" smtClean="0">
                <a:sym typeface="Wingdings"/>
              </a:rPr>
              <a:t>– </a:t>
            </a:r>
            <a:r>
              <a:rPr lang="en-US" sz="2400" dirty="0" smtClean="0">
                <a:sym typeface="Wingdings"/>
              </a:rPr>
              <a:t>can be affirmed in thoroughly “secular-rational” fashion and venues, beginning with the Enlightenment + (re)emerging educational traditions of </a:t>
            </a:r>
            <a:r>
              <a:rPr lang="en-US" sz="2400" i="1" dirty="0" err="1" smtClean="0">
                <a:sym typeface="Wingdings"/>
              </a:rPr>
              <a:t>Bildung</a:t>
            </a:r>
            <a:r>
              <a:rPr lang="en-US" sz="2400" i="1" dirty="0" smtClean="0">
                <a:sym typeface="Wingdings"/>
              </a:rPr>
              <a:t>, </a:t>
            </a:r>
            <a:r>
              <a:rPr lang="en-US" sz="2400" i="1" dirty="0" err="1" smtClean="0">
                <a:sym typeface="Wingdings"/>
              </a:rPr>
              <a:t>dannelse</a:t>
            </a:r>
            <a:r>
              <a:rPr lang="en-US" sz="2400" i="1" dirty="0" smtClean="0">
                <a:sym typeface="Wingdings"/>
              </a:rPr>
              <a:t> </a:t>
            </a:r>
            <a:r>
              <a:rPr lang="en-US" sz="2400" dirty="0" smtClean="0">
                <a:sym typeface="Wingdings"/>
              </a:rPr>
              <a:t>(cf. U.S. liberal arts-based education)</a:t>
            </a:r>
          </a:p>
          <a:p>
            <a:pPr marL="363538" indent="0">
              <a:buNone/>
            </a:pPr>
            <a:endParaRPr lang="en-US" sz="1200" dirty="0"/>
          </a:p>
          <a:p>
            <a:pPr marL="0" indent="0">
              <a:buNone/>
            </a:pPr>
            <a:r>
              <a:rPr lang="en-US" sz="2400" b="1" dirty="0" smtClean="0">
                <a:sym typeface="Wingdings"/>
              </a:rPr>
              <a:t> </a:t>
            </a:r>
            <a:r>
              <a:rPr lang="en-US" sz="2400" b="1" dirty="0" smtClean="0"/>
              <a:t>perhaps, a global media and communication ethics? </a:t>
            </a:r>
          </a:p>
        </p:txBody>
      </p:sp>
    </p:spTree>
    <p:extLst>
      <p:ext uri="{BB962C8B-B14F-4D97-AF65-F5344CB8AC3E}">
        <p14:creationId xmlns:p14="http://schemas.microsoft.com/office/powerpoint/2010/main" val="2152173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3" y="1270106"/>
            <a:ext cx="8627460" cy="4114800"/>
          </a:xfrm>
        </p:spPr>
        <p:txBody>
          <a:bodyPr/>
          <a:lstStyle/>
          <a:p>
            <a:pPr marL="0" indent="0">
              <a:buNone/>
            </a:pPr>
            <a:r>
              <a:rPr lang="en-US" sz="2400" b="1" dirty="0">
                <a:sym typeface="Wingdings"/>
              </a:rPr>
              <a:t>Work package X: The Good Life in the digital </a:t>
            </a:r>
            <a:r>
              <a:rPr lang="en-US" sz="2400" b="1" dirty="0" smtClean="0">
                <a:sym typeface="Wingdings"/>
              </a:rPr>
              <a:t>era (“</a:t>
            </a:r>
            <a:r>
              <a:rPr lang="en-US" sz="2400" b="1" dirty="0" err="1" smtClean="0">
                <a:sym typeface="Wingdings"/>
              </a:rPr>
              <a:t>Onlife</a:t>
            </a:r>
            <a:r>
              <a:rPr lang="en-US" sz="2400" b="1" dirty="0" smtClean="0">
                <a:sym typeface="Wingdings"/>
              </a:rPr>
              <a:t> 2.0”)</a:t>
            </a:r>
            <a:endParaRPr lang="en-US" sz="2400" b="1" dirty="0">
              <a:sym typeface="Wingdings"/>
            </a:endParaRPr>
          </a:p>
          <a:p>
            <a:pPr marL="363538" indent="0">
              <a:buNone/>
            </a:pPr>
            <a:endParaRPr lang="en-US" sz="2400" dirty="0">
              <a:sym typeface="Wingdings"/>
            </a:endParaRPr>
          </a:p>
          <a:p>
            <a:pPr marL="0" indent="0">
              <a:buNone/>
            </a:pPr>
            <a:r>
              <a:rPr lang="en-US" sz="2400" dirty="0" smtClean="0">
                <a:sym typeface="Wingdings"/>
              </a:rPr>
              <a:t>“flourishing,” “the good life” as </a:t>
            </a:r>
          </a:p>
          <a:p>
            <a:pPr marL="0" indent="0">
              <a:buNone/>
            </a:pPr>
            <a:endParaRPr lang="en-US" sz="2400" dirty="0">
              <a:sym typeface="Wingdings"/>
            </a:endParaRPr>
          </a:p>
          <a:p>
            <a:pPr marL="0" indent="0">
              <a:buNone/>
            </a:pPr>
            <a:r>
              <a:rPr lang="en-US" sz="2400" b="1" dirty="0" smtClean="0">
                <a:sym typeface="Wingdings"/>
              </a:rPr>
              <a:t>1. Foundational</a:t>
            </a:r>
            <a:r>
              <a:rPr lang="en-US" sz="2400" dirty="0" smtClean="0">
                <a:sym typeface="Wingdings"/>
              </a:rPr>
              <a:t> to </a:t>
            </a:r>
            <a:r>
              <a:rPr lang="en-US" sz="2400" b="1" dirty="0" smtClean="0">
                <a:sym typeface="Wingdings"/>
              </a:rPr>
              <a:t>Information and Computing Ethics (ICE)</a:t>
            </a:r>
            <a:r>
              <a:rPr lang="en-US" sz="2400" dirty="0" smtClean="0">
                <a:sym typeface="Wingdings"/>
              </a:rPr>
              <a:t>, beginning with Norbert Wiener, “father of cybernetics” + </a:t>
            </a:r>
            <a:r>
              <a:rPr lang="en-US" sz="2400" i="1" dirty="0" smtClean="0">
                <a:sym typeface="Wingdings"/>
              </a:rPr>
              <a:t>The Human Use of Human Beings</a:t>
            </a:r>
            <a:r>
              <a:rPr lang="en-US" sz="2400" dirty="0" smtClean="0">
                <a:sym typeface="Wingdings"/>
              </a:rPr>
              <a:t> (1950/1954)  ICE, including philosophy and computing conferences IACAP / CEPE / ETHICOMP</a:t>
            </a:r>
          </a:p>
          <a:p>
            <a:pPr marL="0" indent="0">
              <a:buNone/>
            </a:pPr>
            <a:endParaRPr lang="en-US" sz="2400" dirty="0" smtClean="0">
              <a:sym typeface="Wingdings"/>
            </a:endParaRPr>
          </a:p>
          <a:p>
            <a:pPr marL="0" indent="0">
              <a:buNone/>
            </a:pPr>
            <a:r>
              <a:rPr lang="en-US" sz="2400" dirty="0" smtClean="0">
                <a:sym typeface="Wingdings"/>
              </a:rPr>
              <a:t>2. </a:t>
            </a:r>
            <a:r>
              <a:rPr lang="en-US" sz="2400" b="1" dirty="0" smtClean="0">
                <a:sym typeface="Wingdings"/>
              </a:rPr>
              <a:t>bridge terms, shared </a:t>
            </a:r>
            <a:r>
              <a:rPr lang="en-US" sz="2400" b="1" dirty="0" err="1" smtClean="0">
                <a:sym typeface="Wingdings"/>
              </a:rPr>
              <a:t>thematics</a:t>
            </a:r>
            <a:r>
              <a:rPr lang="en-US" sz="2400" b="1" dirty="0" smtClean="0">
                <a:sym typeface="Wingdings"/>
              </a:rPr>
              <a:t> </a:t>
            </a:r>
            <a:r>
              <a:rPr lang="en-US" sz="2400" dirty="0" smtClean="0">
                <a:sym typeface="Wingdings"/>
              </a:rPr>
              <a:t>with </a:t>
            </a:r>
            <a:r>
              <a:rPr lang="en-US" sz="2400" b="1" dirty="0" smtClean="0">
                <a:sym typeface="Wingdings"/>
              </a:rPr>
              <a:t>media and communication</a:t>
            </a:r>
            <a:r>
              <a:rPr lang="en-US" sz="2400" dirty="0" smtClean="0">
                <a:sym typeface="Wingdings"/>
              </a:rPr>
              <a:t>, e.g., ICA 2014 + theme volume</a:t>
            </a:r>
            <a:endParaRPr lang="en-US" sz="2400" dirty="0">
              <a:sym typeface="Wingdings"/>
            </a:endParaRPr>
          </a:p>
          <a:p>
            <a:pPr marL="0" indent="0">
              <a:buNone/>
            </a:pPr>
            <a:endParaRPr lang="en-US" sz="2200" b="1" dirty="0" smtClean="0">
              <a:sym typeface="Wingdings"/>
            </a:endParaRPr>
          </a:p>
        </p:txBody>
      </p:sp>
      <p:pic>
        <p:nvPicPr>
          <p:cNvPr id="4" name="Picture 3" descr="IC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5339"/>
            <a:ext cx="9144000" cy="1416498"/>
          </a:xfrm>
          <a:prstGeom prst="rect">
            <a:avLst/>
          </a:prstGeom>
        </p:spPr>
      </p:pic>
      <p:sp>
        <p:nvSpPr>
          <p:cNvPr id="5" name="Content Placeholder 2"/>
          <p:cNvSpPr txBox="1">
            <a:spLocks/>
          </p:cNvSpPr>
          <p:nvPr/>
        </p:nvSpPr>
        <p:spPr bwMode="auto">
          <a:xfrm>
            <a:off x="363582" y="657569"/>
            <a:ext cx="8365253" cy="2483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0" indent="0" defTabSz="914400">
              <a:spcBef>
                <a:spcPts val="788"/>
              </a:spcBef>
              <a:buClr>
                <a:srgbClr val="000000"/>
              </a:buClr>
              <a:buSzPct val="120000"/>
              <a:buFontTx/>
              <a:buNone/>
            </a:pPr>
            <a:r>
              <a:rPr lang="en-GB" sz="2000" b="1" dirty="0">
                <a:solidFill>
                  <a:srgbClr val="000000"/>
                </a:solidFill>
                <a:latin typeface="Arial"/>
                <a:ea typeface="ヒラギノ角ゴ Pro W3"/>
                <a:cs typeface="ヒラギノ角ゴ Pro W3"/>
              </a:rPr>
              <a:t>1. </a:t>
            </a:r>
            <a:r>
              <a:rPr lang="en-GB" sz="2000" b="1" dirty="0" smtClean="0">
                <a:solidFill>
                  <a:srgbClr val="000000"/>
                </a:solidFill>
                <a:latin typeface="Arial"/>
                <a:ea typeface="ヒラギノ角ゴ Pro W3"/>
                <a:cs typeface="ヒラギノ角ゴ Pro W3"/>
              </a:rPr>
              <a:t>E. </a:t>
            </a:r>
            <a:r>
              <a:rPr lang="en-GB" sz="2000" b="1" dirty="0">
                <a:solidFill>
                  <a:srgbClr val="000000"/>
                </a:solidFill>
                <a:latin typeface="Arial"/>
                <a:ea typeface="ヒラギノ角ゴ Pro W3"/>
                <a:cs typeface="ヒラギノ角ゴ Pro W3"/>
              </a:rPr>
              <a:t>Virtue Ethics as a global ethics?</a:t>
            </a:r>
          </a:p>
          <a:p>
            <a:pPr defTabSz="914400" eaLnBrk="1" hangingPunct="1">
              <a:spcBef>
                <a:spcPts val="788"/>
              </a:spcBef>
              <a:buClr>
                <a:srgbClr val="000000"/>
              </a:buClr>
              <a:buSzPct val="120000"/>
              <a:buFont typeface="Times New Roman" charset="0"/>
              <a:buNone/>
            </a:pPr>
            <a:endParaRPr lang="en-GB" sz="2000" b="1" dirty="0">
              <a:solidFill>
                <a:srgbClr val="000000"/>
              </a:solidFill>
              <a:latin typeface="Arial"/>
              <a:ea typeface="ヒラギノ角ゴ Pro W3"/>
              <a:cs typeface="ヒラギノ角ゴ Pro W3"/>
            </a:endParaRPr>
          </a:p>
          <a:p>
            <a:pPr marL="0" indent="0" defTabSz="914400">
              <a:buFontTx/>
              <a:buNone/>
            </a:pPr>
            <a:endParaRPr lang="en-US" sz="2000" b="1" dirty="0" smtClean="0">
              <a:solidFill>
                <a:srgbClr val="000000"/>
              </a:solidFill>
              <a:latin typeface="Arial"/>
              <a:ea typeface="ヒラギノ角ゴ Pro W3"/>
              <a:cs typeface="ヒラギノ角ゴ Pro W3"/>
            </a:endParaRPr>
          </a:p>
          <a:p>
            <a:pPr marL="0" indent="0" defTabSz="914400">
              <a:buFontTx/>
              <a:buNone/>
            </a:pPr>
            <a:endParaRPr lang="en-US" sz="2000" b="1" dirty="0" smtClean="0">
              <a:solidFill>
                <a:srgbClr val="000000"/>
              </a:solidFill>
              <a:latin typeface="Arial"/>
              <a:ea typeface="ヒラギノ角ゴ Pro W3"/>
              <a:cs typeface="ヒラギノ角ゴ Pro W3"/>
            </a:endParaRPr>
          </a:p>
        </p:txBody>
      </p:sp>
      <p:pic>
        <p:nvPicPr>
          <p:cNvPr id="6" name="Picture 5" descr="ICA Theme - 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0"/>
            <a:ext cx="2363763" cy="3466393"/>
          </a:xfrm>
          <a:prstGeom prst="rect">
            <a:avLst/>
          </a:prstGeom>
        </p:spPr>
      </p:pic>
    </p:spTree>
    <p:extLst>
      <p:ext uri="{BB962C8B-B14F-4D97-AF65-F5344CB8AC3E}">
        <p14:creationId xmlns:p14="http://schemas.microsoft.com/office/powerpoint/2010/main" val="3937604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3" y="1270106"/>
            <a:ext cx="5185581" cy="4114800"/>
          </a:xfrm>
        </p:spPr>
        <p:txBody>
          <a:bodyPr/>
          <a:lstStyle/>
          <a:p>
            <a:pPr marL="0" indent="0">
              <a:buNone/>
            </a:pPr>
            <a:r>
              <a:rPr lang="en-US" sz="2200" dirty="0" smtClean="0">
                <a:sym typeface="Wingdings"/>
              </a:rPr>
              <a:t>“flourishing,” “the good life” as </a:t>
            </a:r>
            <a:endParaRPr lang="en-US" sz="2200" dirty="0">
              <a:sym typeface="Wingdings"/>
            </a:endParaRPr>
          </a:p>
          <a:p>
            <a:pPr marL="0" indent="0">
              <a:buNone/>
            </a:pPr>
            <a:r>
              <a:rPr lang="en-US" sz="2200" b="1" dirty="0" smtClean="0">
                <a:sym typeface="Wingdings"/>
              </a:rPr>
              <a:t>3.  Central to rapidly growing areas of research and publication, including research and design of new ICT technologies:</a:t>
            </a:r>
          </a:p>
          <a:p>
            <a:pPr marL="0" indent="0">
              <a:buNone/>
            </a:pPr>
            <a:endParaRPr lang="en-US" sz="1000" b="1" dirty="0" smtClean="0">
              <a:sym typeface="Wingdings"/>
            </a:endParaRPr>
          </a:p>
          <a:p>
            <a:pPr marL="0" indent="0">
              <a:buNone/>
            </a:pPr>
            <a:r>
              <a:rPr lang="en-US" sz="2200" b="1" dirty="0" smtClean="0">
                <a:sym typeface="Wingdings"/>
              </a:rPr>
              <a:t>Sarah </a:t>
            </a:r>
            <a:r>
              <a:rPr lang="en-US" sz="2200" b="1" dirty="0" err="1" smtClean="0">
                <a:sym typeface="Wingdings"/>
              </a:rPr>
              <a:t>Spiekermann</a:t>
            </a:r>
            <a:r>
              <a:rPr lang="en-US" sz="2200" b="1" dirty="0" smtClean="0">
                <a:sym typeface="Wingdings"/>
              </a:rPr>
              <a:t>,</a:t>
            </a:r>
            <a:r>
              <a:rPr lang="en-US" sz="2200" dirty="0" smtClean="0"/>
              <a:t> </a:t>
            </a:r>
            <a:r>
              <a:rPr lang="en-US" sz="2200" i="1" dirty="0"/>
              <a:t>Ethical IT </a:t>
            </a:r>
            <a:r>
              <a:rPr lang="en-US" sz="2200" i="1" dirty="0" smtClean="0"/>
              <a:t>Innovation: A Value-Based System Design Approach</a:t>
            </a:r>
            <a:r>
              <a:rPr lang="en-US" sz="2200" dirty="0" smtClean="0"/>
              <a:t> (2016, Taylor &amp; Francis)</a:t>
            </a:r>
          </a:p>
          <a:p>
            <a:pPr marL="8930" indent="0">
              <a:buNone/>
            </a:pPr>
            <a:r>
              <a:rPr lang="en-US" sz="2200" dirty="0" smtClean="0"/>
              <a:t>“</a:t>
            </a:r>
            <a:r>
              <a:rPr lang="en-US" sz="2200" dirty="0"/>
              <a:t>value-sensitive design” – centrally focused on </a:t>
            </a:r>
            <a:r>
              <a:rPr lang="en-US" sz="2200" i="1" dirty="0" err="1"/>
              <a:t>eudaimonia</a:t>
            </a:r>
            <a:r>
              <a:rPr lang="en-US" sz="2200" dirty="0"/>
              <a:t> (contentment)</a:t>
            </a:r>
          </a:p>
          <a:p>
            <a:pPr marL="0" indent="0">
              <a:buNone/>
            </a:pPr>
            <a:endParaRPr lang="en-US" sz="1000" dirty="0"/>
          </a:p>
          <a:p>
            <a:pPr marL="0" indent="0">
              <a:buNone/>
            </a:pPr>
            <a:r>
              <a:rPr lang="en-US" sz="1800" dirty="0" smtClean="0"/>
              <a:t>see: C. Ess, The </a:t>
            </a:r>
            <a:r>
              <a:rPr lang="en-US" sz="1800" dirty="0"/>
              <a:t>Good Life: Selfhood and Virtue Ethics in the Digital Age.  In Helen Wang (ed.), </a:t>
            </a:r>
            <a:r>
              <a:rPr lang="en-US" sz="1800" i="1" dirty="0"/>
              <a:t>Communication and the Good Life </a:t>
            </a:r>
            <a:r>
              <a:rPr lang="en-US" sz="1800" dirty="0"/>
              <a:t>(ICA </a:t>
            </a:r>
            <a:r>
              <a:rPr lang="en-US" sz="1800" dirty="0" err="1"/>
              <a:t>Themebook</a:t>
            </a:r>
            <a:r>
              <a:rPr lang="en-US" sz="1800" dirty="0"/>
              <a:t>, 2014), 17-29. </a:t>
            </a:r>
            <a:endParaRPr lang="en-US" sz="1800" dirty="0" smtClean="0"/>
          </a:p>
        </p:txBody>
      </p:sp>
      <p:sp>
        <p:nvSpPr>
          <p:cNvPr id="5" name="Content Placeholder 2"/>
          <p:cNvSpPr txBox="1">
            <a:spLocks/>
          </p:cNvSpPr>
          <p:nvPr/>
        </p:nvSpPr>
        <p:spPr bwMode="auto">
          <a:xfrm>
            <a:off x="467544" y="764705"/>
            <a:ext cx="8365253"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457200" indent="-457200" defTabSz="914400">
              <a:spcBef>
                <a:spcPts val="788"/>
              </a:spcBef>
              <a:buClr>
                <a:srgbClr val="000000"/>
              </a:buClr>
              <a:buSzPct val="120000"/>
              <a:buFontTx/>
              <a:buAutoNum type="arabicPeriod"/>
            </a:pPr>
            <a:r>
              <a:rPr lang="en-GB" sz="2000" b="1" dirty="0" smtClean="0">
                <a:solidFill>
                  <a:srgbClr val="000000"/>
                </a:solidFill>
                <a:latin typeface="Arial"/>
                <a:ea typeface="ヒラギノ角ゴ Pro W3"/>
                <a:cs typeface="ヒラギノ角ゴ Pro W3"/>
              </a:rPr>
              <a:t>E. </a:t>
            </a:r>
            <a:r>
              <a:rPr lang="en-GB" sz="2000" b="1" dirty="0">
                <a:solidFill>
                  <a:srgbClr val="000000"/>
                </a:solidFill>
                <a:latin typeface="Arial"/>
                <a:ea typeface="ヒラギノ角ゴ Pro W3"/>
                <a:cs typeface="ヒラギノ角ゴ Pro W3"/>
              </a:rPr>
              <a:t>Virtue Ethics as a global ethics?</a:t>
            </a:r>
          </a:p>
          <a:p>
            <a:pPr marL="457200" indent="-457200" defTabSz="914400" eaLnBrk="1" hangingPunct="1">
              <a:spcBef>
                <a:spcPts val="788"/>
              </a:spcBef>
              <a:buClr>
                <a:srgbClr val="000000"/>
              </a:buClr>
              <a:buSzPct val="120000"/>
              <a:buFont typeface="Times New Roman" charset="0"/>
              <a:buAutoNum type="arabicPeriod"/>
            </a:pPr>
            <a:endParaRPr lang="en-GB" sz="2000" b="1" dirty="0">
              <a:solidFill>
                <a:srgbClr val="000000"/>
              </a:solidFill>
              <a:latin typeface="Arial"/>
              <a:ea typeface="ヒラギノ角ゴ Pro W3"/>
              <a:cs typeface="ヒラギノ角ゴ Pro W3"/>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196752"/>
            <a:ext cx="3425061" cy="453650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1775" cy="6858000"/>
          </a:xfrm>
          <a:prstGeom prst="rect">
            <a:avLst/>
          </a:prstGeom>
        </p:spPr>
      </p:pic>
    </p:spTree>
    <p:extLst>
      <p:ext uri="{BB962C8B-B14F-4D97-AF65-F5344CB8AC3E}">
        <p14:creationId xmlns:p14="http://schemas.microsoft.com/office/powerpoint/2010/main" val="14571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3" y="1052736"/>
            <a:ext cx="8627460" cy="4114800"/>
          </a:xfrm>
        </p:spPr>
        <p:txBody>
          <a:bodyPr/>
          <a:lstStyle/>
          <a:p>
            <a:pPr marL="0" indent="0">
              <a:buNone/>
            </a:pPr>
            <a:r>
              <a:rPr lang="en-US" sz="2400" b="1" dirty="0" smtClean="0"/>
              <a:t>Major difficulties: </a:t>
            </a:r>
            <a:endParaRPr lang="en-US" sz="2400" b="1" dirty="0"/>
          </a:p>
          <a:p>
            <a:pPr marL="0" indent="0">
              <a:buNone/>
            </a:pPr>
            <a:r>
              <a:rPr lang="en-US" sz="2400" b="1" dirty="0" smtClean="0"/>
              <a:t>A) shift from (strongly) autonomous / individual sense of self </a:t>
            </a:r>
            <a:r>
              <a:rPr lang="en-US" sz="2400" b="1" dirty="0" smtClean="0">
                <a:sym typeface="Wingdings"/>
              </a:rPr>
              <a:t> </a:t>
            </a:r>
            <a:r>
              <a:rPr lang="en-US" sz="2400" b="1" i="1" dirty="0" smtClean="0">
                <a:sym typeface="Wingdings"/>
              </a:rPr>
              <a:t>relational self</a:t>
            </a:r>
            <a:endParaRPr lang="en-US" sz="2400" b="1" dirty="0" smtClean="0"/>
          </a:p>
          <a:p>
            <a:pPr marL="0" indent="0">
              <a:buNone/>
            </a:pPr>
            <a:r>
              <a:rPr lang="en-US" sz="2400" b="1" dirty="0" smtClean="0">
                <a:sym typeface="Wingdings"/>
              </a:rPr>
              <a:t> B) (re)turn to subordination of the self to larger communities of relationship as </a:t>
            </a:r>
            <a:r>
              <a:rPr lang="en-US" sz="2400" b="1" i="1" dirty="0" smtClean="0">
                <a:sym typeface="Wingdings"/>
              </a:rPr>
              <a:t>hierarchical</a:t>
            </a:r>
            <a:r>
              <a:rPr lang="en-US" sz="2400" b="1" dirty="0" smtClean="0">
                <a:sym typeface="Wingdings"/>
              </a:rPr>
              <a:t>, non-democratic.</a:t>
            </a:r>
          </a:p>
          <a:p>
            <a:pPr marL="0" indent="0">
              <a:buNone/>
            </a:pPr>
            <a:r>
              <a:rPr lang="en-US" sz="2400" b="1" dirty="0" smtClean="0"/>
              <a:t>So Macintyre: VE </a:t>
            </a:r>
            <a:r>
              <a:rPr lang="en-US" sz="2400" b="1" dirty="0" smtClean="0">
                <a:sym typeface="Wingdings"/>
              </a:rPr>
              <a:t> </a:t>
            </a:r>
            <a:r>
              <a:rPr lang="en-US" sz="2400" b="1" dirty="0" smtClean="0"/>
              <a:t>submit </a:t>
            </a:r>
            <a:r>
              <a:rPr lang="en-US" sz="2400" b="1" dirty="0"/>
              <a:t>and obey</a:t>
            </a:r>
            <a:r>
              <a:rPr lang="en-US" sz="2400" dirty="0"/>
              <a:t>: </a:t>
            </a:r>
          </a:p>
          <a:p>
            <a:pPr marL="363538" indent="0">
              <a:buNone/>
            </a:pPr>
            <a:r>
              <a:rPr lang="en-US" sz="2200" dirty="0"/>
              <a:t>A practice involves standards of excellence and </a:t>
            </a:r>
            <a:r>
              <a:rPr lang="en-US" sz="2200" i="1" dirty="0"/>
              <a:t>obedience</a:t>
            </a:r>
            <a:r>
              <a:rPr lang="en-US" sz="2200" dirty="0"/>
              <a:t> to rules as well as the achievement of goods. To enter into a practice is to accept the </a:t>
            </a:r>
            <a:r>
              <a:rPr lang="en-US" sz="2200" i="1" dirty="0"/>
              <a:t>authority</a:t>
            </a:r>
            <a:r>
              <a:rPr lang="en-US" sz="2200" dirty="0"/>
              <a:t> of those standards and the inadequacy of my own performance as judged by them. It is to </a:t>
            </a:r>
            <a:r>
              <a:rPr lang="en-US" sz="2200" i="1" dirty="0"/>
              <a:t>subject</a:t>
            </a:r>
            <a:r>
              <a:rPr lang="en-US" sz="2200" dirty="0"/>
              <a:t> my own attitudes, choices, preferences and tastes to the standards which currently and partially define the practice. (1994: 190; emphasis added</a:t>
            </a:r>
            <a:r>
              <a:rPr lang="en-US" sz="2200" dirty="0" smtClean="0"/>
              <a:t>, CE)</a:t>
            </a:r>
            <a:r>
              <a:rPr lang="en-US" sz="2200" dirty="0"/>
              <a:t>. </a:t>
            </a:r>
            <a:endParaRPr lang="en-US" sz="2200" dirty="0" smtClean="0"/>
          </a:p>
          <a:p>
            <a:pPr marL="0" indent="0">
              <a:buNone/>
            </a:pPr>
            <a:r>
              <a:rPr lang="en-US" sz="2200" b="1" dirty="0" smtClean="0">
                <a:sym typeface="Wingdings"/>
              </a:rPr>
              <a:t> (feminist) </a:t>
            </a:r>
            <a:r>
              <a:rPr lang="en-US" sz="2200" b="1" i="1" dirty="0" smtClean="0">
                <a:sym typeface="Wingdings"/>
              </a:rPr>
              <a:t>relational autonomy</a:t>
            </a:r>
            <a:r>
              <a:rPr lang="en-US" sz="2200" b="1" dirty="0" smtClean="0">
                <a:sym typeface="Wingdings"/>
              </a:rPr>
              <a:t> as counter?</a:t>
            </a:r>
            <a:endParaRPr lang="en-US" sz="2200" b="1" dirty="0" smtClean="0"/>
          </a:p>
          <a:p>
            <a:pPr marL="0" indent="0">
              <a:buNone/>
            </a:pPr>
            <a:endParaRPr lang="en-US" sz="2200" b="1" dirty="0" smtClean="0">
              <a:sym typeface="Wingdings"/>
            </a:endParaRPr>
          </a:p>
        </p:txBody>
      </p:sp>
      <p:sp>
        <p:nvSpPr>
          <p:cNvPr id="6" name="Content Placeholder 2"/>
          <p:cNvSpPr txBox="1">
            <a:spLocks/>
          </p:cNvSpPr>
          <p:nvPr/>
        </p:nvSpPr>
        <p:spPr bwMode="auto">
          <a:xfrm>
            <a:off x="395536" y="688548"/>
            <a:ext cx="8365253" cy="79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0" indent="0" defTabSz="914400">
              <a:spcBef>
                <a:spcPts val="788"/>
              </a:spcBef>
              <a:buClr>
                <a:srgbClr val="000000"/>
              </a:buClr>
              <a:buSzPct val="120000"/>
              <a:buFontTx/>
              <a:buNone/>
            </a:pPr>
            <a:r>
              <a:rPr lang="en-GB" sz="2000" b="1" dirty="0" smtClean="0">
                <a:solidFill>
                  <a:srgbClr val="000000"/>
                </a:solidFill>
                <a:latin typeface="Arial"/>
                <a:ea typeface="ヒラギノ角ゴ Pro W3"/>
                <a:cs typeface="ヒラギノ角ゴ Pro W3"/>
              </a:rPr>
              <a:t>1. E. </a:t>
            </a:r>
            <a:r>
              <a:rPr lang="en-GB" sz="2000" b="1" dirty="0">
                <a:solidFill>
                  <a:srgbClr val="000000"/>
                </a:solidFill>
                <a:latin typeface="Arial"/>
                <a:ea typeface="ヒラギノ角ゴ Pro W3"/>
                <a:cs typeface="ヒラギノ角ゴ Pro W3"/>
              </a:rPr>
              <a:t>Virtue Ethics as a global ethics?</a:t>
            </a:r>
          </a:p>
          <a:p>
            <a:pPr marL="0" indent="0" algn="ctr" defTabSz="914400">
              <a:buFontTx/>
              <a:buNone/>
            </a:pPr>
            <a:endParaRPr lang="en-US" sz="2000" b="1" dirty="0" smtClean="0">
              <a:solidFill>
                <a:srgbClr val="000000"/>
              </a:solidFill>
              <a:latin typeface="Arial"/>
              <a:ea typeface="ヒラギノ角ゴ Pro W3"/>
              <a:cs typeface="ヒラギノ角ゴ Pro W3"/>
            </a:endParaRPr>
          </a:p>
          <a:p>
            <a:pPr marL="0" indent="0" algn="ctr" defTabSz="914400">
              <a:buFontTx/>
              <a:buNone/>
            </a:pPr>
            <a:endParaRPr lang="en-US" sz="2000" b="1" dirty="0" smtClean="0">
              <a:solidFill>
                <a:srgbClr val="000000"/>
              </a:solidFill>
              <a:latin typeface="Arial"/>
              <a:ea typeface="ヒラギノ角ゴ Pro W3"/>
              <a:cs typeface="ヒラギノ角ゴ Pro W3"/>
            </a:endParaRPr>
          </a:p>
        </p:txBody>
      </p:sp>
      <p:pic>
        <p:nvPicPr>
          <p:cNvPr id="7" name="Picture 6" descr="chumley_on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317" y="129880"/>
            <a:ext cx="1585707" cy="1354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silhouet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9279"/>
            <a:ext cx="1059608"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Arrow Connector 8"/>
          <p:cNvCxnSpPr/>
          <p:nvPr/>
        </p:nvCxnSpPr>
        <p:spPr bwMode="auto">
          <a:xfrm>
            <a:off x="6804248" y="807331"/>
            <a:ext cx="72008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41512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23528" y="1528858"/>
            <a:ext cx="8568952" cy="5716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9pPr>
          </a:lstStyle>
          <a:p>
            <a:pPr defTabSz="914400" fontAlgn="base">
              <a:spcBef>
                <a:spcPts val="788"/>
              </a:spcBef>
              <a:spcAft>
                <a:spcPct val="0"/>
              </a:spcAft>
              <a:buClr>
                <a:srgbClr val="000000"/>
              </a:buClr>
              <a:buSzPct val="120000"/>
            </a:pPr>
            <a:r>
              <a:rPr lang="en-US" b="1" i="1" dirty="0" smtClean="0">
                <a:latin typeface="Arial"/>
                <a:sym typeface="Wingdings"/>
              </a:rPr>
              <a:t>1. (feminist) relational autonomy</a:t>
            </a:r>
            <a:endParaRPr lang="en-US" b="1" i="1" dirty="0">
              <a:latin typeface="Arial"/>
            </a:endParaRPr>
          </a:p>
          <a:p>
            <a:pPr marL="342900" indent="-342900" defTabSz="914400" fontAlgn="base">
              <a:spcBef>
                <a:spcPts val="788"/>
              </a:spcBef>
              <a:spcAft>
                <a:spcPct val="0"/>
              </a:spcAft>
              <a:buClr>
                <a:srgbClr val="000000"/>
              </a:buClr>
              <a:buSzPct val="120000"/>
              <a:buFont typeface="Arial"/>
              <a:buChar char="•"/>
            </a:pPr>
            <a:r>
              <a:rPr lang="en-US" dirty="0" smtClean="0">
                <a:latin typeface="Arial"/>
              </a:rPr>
              <a:t>recognizes </a:t>
            </a:r>
            <a:r>
              <a:rPr lang="en-US" dirty="0">
                <a:latin typeface="Arial"/>
              </a:rPr>
              <a:t>that  “Some social influences will not compromise, but instead enhance and improve the capacities we need for autonomous agency” </a:t>
            </a:r>
            <a:r>
              <a:rPr lang="en-US" dirty="0" smtClean="0">
                <a:latin typeface="Arial"/>
              </a:rPr>
              <a:t>(</a:t>
            </a:r>
            <a:r>
              <a:rPr lang="en-US" dirty="0" err="1" smtClean="0">
                <a:latin typeface="Arial"/>
              </a:rPr>
              <a:t>Westlund</a:t>
            </a:r>
            <a:r>
              <a:rPr lang="en-US" dirty="0" smtClean="0">
                <a:latin typeface="Arial"/>
              </a:rPr>
              <a:t> 2009</a:t>
            </a:r>
            <a:r>
              <a:rPr lang="en-US" dirty="0">
                <a:latin typeface="Arial"/>
              </a:rPr>
              <a:t>, 27).  </a:t>
            </a:r>
          </a:p>
          <a:p>
            <a:pPr marL="342900" indent="-342900" defTabSz="914400" fontAlgn="base">
              <a:spcBef>
                <a:spcPts val="788"/>
              </a:spcBef>
              <a:spcAft>
                <a:spcPct val="0"/>
              </a:spcAft>
              <a:buClr>
                <a:srgbClr val="000000"/>
              </a:buClr>
              <a:buSzPct val="120000"/>
              <a:buFont typeface="Arial"/>
              <a:buChar char="•"/>
            </a:pPr>
            <a:r>
              <a:rPr lang="en-US" dirty="0" smtClean="0">
                <a:latin typeface="Arial"/>
              </a:rPr>
              <a:t>is </a:t>
            </a:r>
            <a:r>
              <a:rPr lang="en-US" dirty="0">
                <a:latin typeface="Arial"/>
              </a:rPr>
              <a:t>further interwoven with the </a:t>
            </a:r>
            <a:r>
              <a:rPr lang="en-US" b="1" dirty="0">
                <a:latin typeface="Arial"/>
              </a:rPr>
              <a:t>defining goals of virtue </a:t>
            </a:r>
            <a:r>
              <a:rPr lang="en-US" b="1" dirty="0" smtClean="0">
                <a:latin typeface="Arial"/>
              </a:rPr>
              <a:t>ethics</a:t>
            </a:r>
            <a:r>
              <a:rPr lang="en-US" dirty="0" smtClean="0">
                <a:latin typeface="Arial"/>
              </a:rPr>
              <a:t>: “</a:t>
            </a:r>
            <a:r>
              <a:rPr lang="en-US" dirty="0">
                <a:latin typeface="Arial"/>
              </a:rPr>
              <a:t>autonomy is one primary good among others that a person needs to live a </a:t>
            </a:r>
            <a:r>
              <a:rPr lang="en-US" b="1" dirty="0">
                <a:latin typeface="Arial"/>
              </a:rPr>
              <a:t>good life </a:t>
            </a:r>
            <a:r>
              <a:rPr lang="en-US" dirty="0">
                <a:latin typeface="Arial"/>
              </a:rPr>
              <a:t>or to achieve </a:t>
            </a:r>
            <a:r>
              <a:rPr lang="en-US" b="1" dirty="0">
                <a:latin typeface="Arial"/>
              </a:rPr>
              <a:t>human flourishing</a:t>
            </a:r>
            <a:r>
              <a:rPr lang="en-US" dirty="0">
                <a:latin typeface="Arial"/>
              </a:rPr>
              <a:t>” </a:t>
            </a:r>
            <a:r>
              <a:rPr lang="en-US" dirty="0" smtClean="0">
                <a:latin typeface="Arial"/>
              </a:rPr>
              <a:t>(</a:t>
            </a:r>
            <a:r>
              <a:rPr lang="en-US" dirty="0" err="1" smtClean="0">
                <a:latin typeface="Arial"/>
              </a:rPr>
              <a:t>Veltman</a:t>
            </a:r>
            <a:r>
              <a:rPr lang="en-US" dirty="0" smtClean="0">
                <a:latin typeface="Arial"/>
              </a:rPr>
              <a:t> and Piper 2014</a:t>
            </a:r>
            <a:r>
              <a:rPr lang="en-US" dirty="0">
                <a:latin typeface="Arial"/>
              </a:rPr>
              <a:t>, 2).  </a:t>
            </a:r>
            <a:endParaRPr lang="en-US" dirty="0" smtClean="0">
              <a:latin typeface="Arial"/>
            </a:endParaRPr>
          </a:p>
          <a:p>
            <a:pPr marL="342900" indent="-342900" defTabSz="914400" fontAlgn="base">
              <a:spcBef>
                <a:spcPts val="788"/>
              </a:spcBef>
              <a:spcAft>
                <a:spcPct val="0"/>
              </a:spcAft>
              <a:buClr>
                <a:srgbClr val="000000"/>
              </a:buClr>
              <a:buSzPct val="120000"/>
              <a:buFont typeface="Arial"/>
              <a:buChar char="•"/>
            </a:pPr>
            <a:r>
              <a:rPr lang="en-US" dirty="0" smtClean="0">
                <a:latin typeface="Arial"/>
              </a:rPr>
              <a:t>At </a:t>
            </a:r>
            <a:r>
              <a:rPr lang="en-US" dirty="0">
                <a:latin typeface="Arial"/>
              </a:rPr>
              <a:t>the same time, </a:t>
            </a:r>
            <a:r>
              <a:rPr lang="en-US" dirty="0" err="1">
                <a:latin typeface="Arial"/>
              </a:rPr>
              <a:t>Veltman</a:t>
            </a:r>
            <a:r>
              <a:rPr lang="en-US" dirty="0">
                <a:latin typeface="Arial"/>
              </a:rPr>
              <a:t> explicitly conjoins virtue ethics with a Kantian </a:t>
            </a:r>
            <a:r>
              <a:rPr lang="en-US" b="1" dirty="0">
                <a:latin typeface="Arial"/>
              </a:rPr>
              <a:t>deontological</a:t>
            </a:r>
            <a:r>
              <a:rPr lang="en-US" dirty="0">
                <a:latin typeface="Arial"/>
              </a:rPr>
              <a:t> account of autonomy that grounds </a:t>
            </a:r>
            <a:r>
              <a:rPr lang="en-US" b="1" dirty="0">
                <a:latin typeface="Arial"/>
              </a:rPr>
              <a:t>respect for persons </a:t>
            </a:r>
            <a:r>
              <a:rPr lang="en-US" dirty="0">
                <a:latin typeface="Arial"/>
              </a:rPr>
              <a:t>as a primary value. </a:t>
            </a:r>
          </a:p>
          <a:p>
            <a:pPr defTabSz="914400" fontAlgn="base">
              <a:spcBef>
                <a:spcPts val="788"/>
              </a:spcBef>
              <a:spcAft>
                <a:spcPct val="0"/>
              </a:spcAft>
              <a:buClr>
                <a:srgbClr val="000000"/>
              </a:buClr>
              <a:buSzPct val="120000"/>
            </a:pPr>
            <a:endParaRPr lang="en-GB" sz="2200" dirty="0" smtClean="0">
              <a:latin typeface="Arial"/>
            </a:endParaRPr>
          </a:p>
          <a:p>
            <a:pPr defTabSz="914400" fontAlgn="base">
              <a:spcBef>
                <a:spcPts val="788"/>
              </a:spcBef>
              <a:spcAft>
                <a:spcPct val="0"/>
              </a:spcAft>
              <a:buClr>
                <a:srgbClr val="000000"/>
              </a:buClr>
              <a:buSzPct val="120000"/>
            </a:pPr>
            <a:endParaRPr lang="en-GB" sz="2200" dirty="0">
              <a:latin typeface="Arial"/>
            </a:endParaRPr>
          </a:p>
        </p:txBody>
      </p:sp>
      <p:sp>
        <p:nvSpPr>
          <p:cNvPr id="4" name="Rectangle 3"/>
          <p:cNvSpPr/>
          <p:nvPr/>
        </p:nvSpPr>
        <p:spPr>
          <a:xfrm>
            <a:off x="683568" y="836712"/>
            <a:ext cx="7920880" cy="461665"/>
          </a:xfrm>
          <a:prstGeom prst="rect">
            <a:avLst/>
          </a:prstGeom>
        </p:spPr>
        <p:txBody>
          <a:bodyPr wrap="square">
            <a:spAutoFit/>
          </a:bodyPr>
          <a:lstStyle/>
          <a:p>
            <a:pPr algn="ctr" defTabSz="914400" eaLnBrk="0" fontAlgn="base" hangingPunct="0">
              <a:spcBef>
                <a:spcPts val="788"/>
              </a:spcBef>
              <a:spcAft>
                <a:spcPct val="0"/>
              </a:spcAft>
              <a:buClr>
                <a:srgbClr val="000000"/>
              </a:buClr>
              <a:buSzPct val="120000"/>
            </a:pPr>
            <a:r>
              <a:rPr lang="en-GB" sz="2400" b="1" dirty="0">
                <a:solidFill>
                  <a:srgbClr val="000000"/>
                </a:solidFill>
                <a:latin typeface="Arial" charset="0"/>
                <a:ea typeface="ヒラギノ角ゴ Pro W3" charset="-128"/>
                <a:cs typeface="ヒラギノ角ゴ Pro W3" charset="-128"/>
              </a:rPr>
              <a:t>1. E. Virtue Ethics as a global ethics?</a:t>
            </a:r>
          </a:p>
        </p:txBody>
      </p:sp>
    </p:spTree>
    <p:extLst>
      <p:ext uri="{BB962C8B-B14F-4D97-AF65-F5344CB8AC3E}">
        <p14:creationId xmlns:p14="http://schemas.microsoft.com/office/powerpoint/2010/main" val="5417305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23528" y="1412776"/>
            <a:ext cx="8568952" cy="4967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defRPr>
            </a:lvl9pPr>
          </a:lstStyle>
          <a:p>
            <a:pPr defTabSz="914400" fontAlgn="base">
              <a:spcBef>
                <a:spcPts val="788"/>
              </a:spcBef>
              <a:spcAft>
                <a:spcPct val="0"/>
              </a:spcAft>
              <a:buClr>
                <a:srgbClr val="000000"/>
              </a:buClr>
              <a:buSzPct val="120000"/>
            </a:pPr>
            <a:r>
              <a:rPr lang="en-US" b="1" smtClean="0">
                <a:latin typeface="Arial"/>
                <a:sym typeface="Wingdings"/>
              </a:rPr>
              <a:t>2</a:t>
            </a:r>
            <a:r>
              <a:rPr lang="en-US" b="1" dirty="0" smtClean="0">
                <a:latin typeface="Arial"/>
                <a:sym typeface="Wingdings"/>
              </a:rPr>
              <a:t>. </a:t>
            </a:r>
            <a:r>
              <a:rPr lang="en-US" b="1" i="1" dirty="0" smtClean="0">
                <a:latin typeface="Arial"/>
                <a:sym typeface="Wingdings"/>
              </a:rPr>
              <a:t>Virtue </a:t>
            </a:r>
            <a:r>
              <a:rPr lang="en-US" b="1" i="1" dirty="0">
                <a:latin typeface="Arial"/>
                <a:sym typeface="Wingdings"/>
              </a:rPr>
              <a:t>ethics: embodiment and loving as a </a:t>
            </a:r>
            <a:r>
              <a:rPr lang="en-US" b="1" i="1" dirty="0" smtClean="0">
                <a:latin typeface="Arial"/>
                <a:sym typeface="Wingdings"/>
              </a:rPr>
              <a:t>virtue</a:t>
            </a:r>
            <a:r>
              <a:rPr lang="en-US" b="1" dirty="0" smtClean="0">
                <a:latin typeface="Arial"/>
                <a:sym typeface="Wingdings"/>
              </a:rPr>
              <a:t> (Ruddick 1975)</a:t>
            </a:r>
            <a:endParaRPr lang="en-US" b="1" i="1" dirty="0">
              <a:latin typeface="Arial"/>
              <a:sym typeface="Wingdings"/>
            </a:endParaRPr>
          </a:p>
          <a:p>
            <a:pPr marL="884238" indent="-342900" defTabSz="914400" fontAlgn="base">
              <a:spcBef>
                <a:spcPts val="788"/>
              </a:spcBef>
              <a:spcAft>
                <a:spcPct val="0"/>
              </a:spcAft>
              <a:buClr>
                <a:srgbClr val="000000"/>
              </a:buClr>
              <a:buSzPct val="120000"/>
              <a:buFont typeface="Arial"/>
              <a:buChar char="•"/>
            </a:pPr>
            <a:r>
              <a:rPr lang="en-US" sz="2200" dirty="0">
                <a:latin typeface="Arial"/>
              </a:rPr>
              <a:t>phenomenological accounts that stress the role of </a:t>
            </a:r>
            <a:r>
              <a:rPr lang="en-US" sz="2200" b="1" dirty="0">
                <a:latin typeface="Arial"/>
              </a:rPr>
              <a:t>embodiment in defining our identities in non-dualistic ways </a:t>
            </a:r>
            <a:r>
              <a:rPr lang="en-US" sz="2200" dirty="0">
                <a:latin typeface="Arial"/>
              </a:rPr>
              <a:t>(1975, 89).  </a:t>
            </a:r>
            <a:endParaRPr lang="en-US" sz="2200" dirty="0" smtClean="0">
              <a:latin typeface="Arial"/>
            </a:endParaRPr>
          </a:p>
          <a:p>
            <a:pPr marL="884238" indent="-342900" defTabSz="914400" fontAlgn="base">
              <a:spcBef>
                <a:spcPts val="788"/>
              </a:spcBef>
              <a:spcAft>
                <a:spcPct val="0"/>
              </a:spcAft>
              <a:buClr>
                <a:srgbClr val="000000"/>
              </a:buClr>
              <a:buSzPct val="120000"/>
              <a:buFont typeface="Arial"/>
              <a:buChar char="•"/>
            </a:pPr>
            <a:r>
              <a:rPr lang="en-US" sz="2200" dirty="0" smtClean="0">
                <a:latin typeface="Arial"/>
              </a:rPr>
              <a:t>foregrounds </a:t>
            </a:r>
            <a:r>
              <a:rPr lang="en-US" sz="2200" b="1" dirty="0">
                <a:latin typeface="Arial"/>
              </a:rPr>
              <a:t>loving itself as a virtue </a:t>
            </a:r>
            <a:r>
              <a:rPr lang="en-US" sz="2200" dirty="0">
                <a:latin typeface="Arial"/>
              </a:rPr>
              <a:t>– i.e., a </a:t>
            </a:r>
            <a:r>
              <a:rPr lang="en-US" sz="2200" b="1" dirty="0">
                <a:latin typeface="Arial"/>
              </a:rPr>
              <a:t>practice</a:t>
            </a:r>
            <a:r>
              <a:rPr lang="en-US" sz="2200" dirty="0">
                <a:latin typeface="Arial"/>
              </a:rPr>
              <a:t> that can be difficult at times and one that requires attendant </a:t>
            </a:r>
            <a:r>
              <a:rPr lang="en-US" sz="2200" dirty="0" smtClean="0">
                <a:latin typeface="Arial"/>
              </a:rPr>
              <a:t>commitments, including a </a:t>
            </a:r>
            <a:r>
              <a:rPr lang="en-US" sz="2200" b="1" dirty="0">
                <a:latin typeface="Arial"/>
              </a:rPr>
              <a:t>Kantian respect for persons</a:t>
            </a:r>
            <a:r>
              <a:rPr lang="en-US" sz="2200" dirty="0">
                <a:latin typeface="Arial"/>
              </a:rPr>
              <a:t> and thereby </a:t>
            </a:r>
            <a:r>
              <a:rPr lang="en-US" sz="2200" b="1" dirty="0">
                <a:latin typeface="Arial"/>
              </a:rPr>
              <a:t>equality</a:t>
            </a:r>
            <a:r>
              <a:rPr lang="en-US" sz="2200" dirty="0">
                <a:latin typeface="Arial"/>
              </a:rPr>
              <a:t> (1975, 98f)</a:t>
            </a:r>
            <a:r>
              <a:rPr lang="en-US" sz="2200" dirty="0" smtClean="0">
                <a:latin typeface="Arial"/>
              </a:rPr>
              <a:t>.</a:t>
            </a:r>
          </a:p>
          <a:p>
            <a:pPr marL="541338" defTabSz="914400" fontAlgn="base">
              <a:spcBef>
                <a:spcPts val="788"/>
              </a:spcBef>
              <a:spcAft>
                <a:spcPct val="0"/>
              </a:spcAft>
              <a:buClr>
                <a:srgbClr val="000000"/>
              </a:buClr>
              <a:buSzPct val="120000"/>
            </a:pPr>
            <a:r>
              <a:rPr lang="en-US" sz="2200" dirty="0" smtClean="0">
                <a:latin typeface="Arial"/>
                <a:sym typeface="Wingdings"/>
              </a:rPr>
              <a:t>[ “complete sex” as marked by these norms and virtues, coupled with mutuality of </a:t>
            </a:r>
            <a:r>
              <a:rPr lang="en-US" sz="2200" i="1" dirty="0" smtClean="0">
                <a:latin typeface="Arial"/>
                <a:sym typeface="Wingdings"/>
              </a:rPr>
              <a:t>desire</a:t>
            </a:r>
            <a:r>
              <a:rPr lang="en-US" sz="2200" dirty="0" smtClean="0">
                <a:latin typeface="Arial"/>
                <a:sym typeface="Wingdings"/>
              </a:rPr>
              <a:t> – “desire desiring desire,” my desire that my desire be desired by the Other]</a:t>
            </a:r>
            <a:r>
              <a:rPr lang="en-US" sz="2200" dirty="0" smtClean="0">
                <a:latin typeface="Arial"/>
              </a:rPr>
              <a:t> </a:t>
            </a:r>
            <a:endParaRPr lang="en-GB" sz="2200" dirty="0" smtClean="0">
              <a:latin typeface="Arial"/>
            </a:endParaRPr>
          </a:p>
          <a:p>
            <a:pPr defTabSz="914400" fontAlgn="base">
              <a:spcBef>
                <a:spcPts val="788"/>
              </a:spcBef>
              <a:spcAft>
                <a:spcPct val="0"/>
              </a:spcAft>
              <a:buClr>
                <a:srgbClr val="000000"/>
              </a:buClr>
              <a:buSzPct val="120000"/>
            </a:pPr>
            <a:endParaRPr lang="en-GB" sz="2200" dirty="0">
              <a:latin typeface="Arial"/>
            </a:endParaRPr>
          </a:p>
        </p:txBody>
      </p:sp>
      <p:sp>
        <p:nvSpPr>
          <p:cNvPr id="5" name="Rectangle 4"/>
          <p:cNvSpPr/>
          <p:nvPr/>
        </p:nvSpPr>
        <p:spPr>
          <a:xfrm>
            <a:off x="683568" y="836712"/>
            <a:ext cx="7920880" cy="461665"/>
          </a:xfrm>
          <a:prstGeom prst="rect">
            <a:avLst/>
          </a:prstGeom>
        </p:spPr>
        <p:txBody>
          <a:bodyPr wrap="square">
            <a:spAutoFit/>
          </a:bodyPr>
          <a:lstStyle/>
          <a:p>
            <a:pPr algn="ctr" defTabSz="914400" eaLnBrk="0" fontAlgn="base" hangingPunct="0">
              <a:spcBef>
                <a:spcPts val="788"/>
              </a:spcBef>
              <a:spcAft>
                <a:spcPct val="0"/>
              </a:spcAft>
              <a:buClr>
                <a:srgbClr val="000000"/>
              </a:buClr>
              <a:buSzPct val="120000"/>
            </a:pPr>
            <a:r>
              <a:rPr lang="en-GB" sz="2400" b="1" dirty="0">
                <a:solidFill>
                  <a:srgbClr val="000000"/>
                </a:solidFill>
                <a:latin typeface="Arial" charset="0"/>
                <a:ea typeface="ヒラギノ角ゴ Pro W3" charset="-128"/>
                <a:cs typeface="ヒラギノ角ゴ Pro W3" charset="-128"/>
              </a:rPr>
              <a:t>1. E. Virtue Ethics as a global ethics?</a:t>
            </a:r>
          </a:p>
        </p:txBody>
      </p:sp>
    </p:spTree>
    <p:extLst>
      <p:ext uri="{BB962C8B-B14F-4D97-AF65-F5344CB8AC3E}">
        <p14:creationId xmlns:p14="http://schemas.microsoft.com/office/powerpoint/2010/main" val="347344913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2" y="728198"/>
            <a:ext cx="8365253" cy="2042420"/>
          </a:xfrm>
        </p:spPr>
        <p:txBody>
          <a:bodyPr/>
          <a:lstStyle/>
          <a:p>
            <a:pPr marL="354013" indent="-354013">
              <a:buNone/>
            </a:pPr>
            <a:r>
              <a:rPr lang="en-US" sz="2000" b="1" i="1" dirty="0" smtClean="0">
                <a:sym typeface="Wingdings"/>
              </a:rPr>
              <a:t>AND: this is going to complicate (Internet) Research Ethics!</a:t>
            </a:r>
            <a:endParaRPr lang="en-US" sz="2000" b="1" i="1" dirty="0">
              <a:sym typeface="Wingdings"/>
            </a:endParaRPr>
          </a:p>
          <a:p>
            <a:pPr marL="354013" indent="-354013">
              <a:buNone/>
            </a:pPr>
            <a:r>
              <a:rPr lang="en-US" sz="2200" dirty="0" smtClean="0">
                <a:sym typeface="Wingdings"/>
              </a:rPr>
              <a:t>(Internet) research ethics as the specific project to protect the </a:t>
            </a:r>
            <a:r>
              <a:rPr lang="en-US" sz="2200" i="1" dirty="0" smtClean="0">
                <a:sym typeface="Wingdings"/>
              </a:rPr>
              <a:t>research subject</a:t>
            </a:r>
            <a:r>
              <a:rPr lang="en-US" sz="2200" dirty="0" smtClean="0">
                <a:sym typeface="Wingdings"/>
              </a:rPr>
              <a:t> as an </a:t>
            </a:r>
            <a:r>
              <a:rPr lang="en-US" sz="2200" i="1" dirty="0" smtClean="0">
                <a:sym typeface="Wingdings"/>
              </a:rPr>
              <a:t>autonomous</a:t>
            </a:r>
            <a:r>
              <a:rPr lang="en-US" sz="2200" dirty="0" smtClean="0">
                <a:sym typeface="Wingdings"/>
              </a:rPr>
              <a:t> individual</a:t>
            </a:r>
            <a:r>
              <a:rPr lang="en-US" sz="2200" i="1" dirty="0" smtClean="0">
                <a:sym typeface="Wingdings"/>
              </a:rPr>
              <a:t> </a:t>
            </a:r>
            <a:r>
              <a:rPr lang="en-US" sz="2200" dirty="0" smtClean="0">
                <a:sym typeface="Wingdings"/>
              </a:rPr>
              <a:t>with a right to </a:t>
            </a:r>
            <a:r>
              <a:rPr lang="en-US" sz="2200" i="1" dirty="0" smtClean="0">
                <a:sym typeface="Wingdings"/>
              </a:rPr>
              <a:t>privacy </a:t>
            </a:r>
            <a:r>
              <a:rPr lang="en-US" sz="2200" dirty="0" smtClean="0">
                <a:sym typeface="Wingdings"/>
              </a:rPr>
              <a:t>(and so confidentiality, anonymity, etc.),</a:t>
            </a:r>
          </a:p>
          <a:p>
            <a:pPr marL="354013" indent="-354013">
              <a:buNone/>
            </a:pPr>
            <a:r>
              <a:rPr lang="en-US" sz="2200" dirty="0" smtClean="0">
                <a:sym typeface="Wingdings"/>
              </a:rPr>
              <a:t> </a:t>
            </a:r>
            <a:r>
              <a:rPr lang="en-US" sz="2200" b="1" dirty="0" smtClean="0">
                <a:sym typeface="Wingdings"/>
              </a:rPr>
              <a:t>BUT</a:t>
            </a:r>
            <a:r>
              <a:rPr lang="en-US" sz="2200" dirty="0" smtClean="0">
                <a:sym typeface="Wingdings"/>
              </a:rPr>
              <a:t> from the perspective of either ….</a:t>
            </a:r>
          </a:p>
          <a:p>
            <a:pPr marL="354013" indent="6350">
              <a:buNone/>
            </a:pPr>
            <a:r>
              <a:rPr lang="en-US" sz="2200" dirty="0" smtClean="0">
                <a:sym typeface="Wingdings"/>
              </a:rPr>
              <a:t/>
            </a:r>
            <a:br>
              <a:rPr lang="en-US" sz="2200" dirty="0" smtClean="0">
                <a:sym typeface="Wingdings"/>
              </a:rPr>
            </a:br>
            <a:endParaRPr lang="en-US" sz="2200" dirty="0" smtClean="0">
              <a:sym typeface="Wingdings"/>
            </a:endParaRPr>
          </a:p>
          <a:p>
            <a:pPr marL="723900" indent="0">
              <a:buNone/>
            </a:pPr>
            <a:endParaRPr lang="en-US" sz="2000" dirty="0" smtClean="0">
              <a:sym typeface="Wingdings"/>
            </a:endParaRPr>
          </a:p>
          <a:p>
            <a:pPr marL="723900" indent="0">
              <a:buNone/>
            </a:pPr>
            <a:endParaRPr lang="en-US" sz="2000" dirty="0">
              <a:sym typeface="Wingdings"/>
            </a:endParaRPr>
          </a:p>
          <a:p>
            <a:pPr marL="723900" indent="0">
              <a:buNone/>
            </a:pPr>
            <a:endParaRPr lang="en-US" sz="2000" dirty="0" smtClean="0">
              <a:sym typeface="Wingdings"/>
            </a:endParaRPr>
          </a:p>
          <a:p>
            <a:pPr marL="723900" indent="0">
              <a:buNone/>
            </a:pPr>
            <a:endParaRPr lang="en-US" sz="2000" dirty="0">
              <a:sym typeface="Wingdings"/>
            </a:endParaRPr>
          </a:p>
          <a:p>
            <a:pPr marL="723900" indent="0">
              <a:buNone/>
            </a:pPr>
            <a:endParaRPr lang="en-US" sz="2000" dirty="0" smtClean="0">
              <a:sym typeface="Wingdings"/>
            </a:endParaRPr>
          </a:p>
          <a:p>
            <a:pPr marL="723900" indent="0">
              <a:buNone/>
            </a:pPr>
            <a:endParaRPr lang="en-US" sz="2000" dirty="0">
              <a:sym typeface="Wingdings"/>
            </a:endParaRPr>
          </a:p>
          <a:p>
            <a:pPr marL="723900" indent="0">
              <a:buNone/>
            </a:pPr>
            <a:endParaRPr lang="en-US" sz="2000" dirty="0" smtClean="0">
              <a:sym typeface="Wingdings"/>
            </a:endParaRPr>
          </a:p>
          <a:p>
            <a:pPr marL="723900" indent="0">
              <a:buNone/>
            </a:pPr>
            <a:endParaRPr lang="en-US" sz="2000" dirty="0">
              <a:sym typeface="Wingdings"/>
            </a:endParaRPr>
          </a:p>
          <a:p>
            <a:pPr marL="723900" indent="0">
              <a:buNone/>
            </a:pPr>
            <a:endParaRPr lang="en-US" sz="2000" dirty="0" smtClean="0">
              <a:sym typeface="Wingdings"/>
            </a:endParaRPr>
          </a:p>
          <a:p>
            <a:pPr marL="723900" indent="0">
              <a:buNone/>
            </a:pPr>
            <a:endParaRPr lang="en-US" sz="2000" dirty="0">
              <a:sym typeface="Wingdings"/>
            </a:endParaRPr>
          </a:p>
        </p:txBody>
      </p:sp>
      <p:sp>
        <p:nvSpPr>
          <p:cNvPr id="10" name="TextBox 9"/>
          <p:cNvSpPr txBox="1"/>
          <p:nvPr/>
        </p:nvSpPr>
        <p:spPr>
          <a:xfrm>
            <a:off x="533956" y="4499074"/>
            <a:ext cx="3506794" cy="2246769"/>
          </a:xfrm>
          <a:prstGeom prst="rect">
            <a:avLst/>
          </a:prstGeom>
          <a:noFill/>
          <a:ln>
            <a:solidFill>
              <a:schemeClr val="accent2">
                <a:lumMod val="60000"/>
                <a:lumOff val="40000"/>
              </a:schemeClr>
            </a:solidFill>
          </a:ln>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Deontology</a:t>
            </a:r>
          </a:p>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e.g. Kant:</a:t>
            </a:r>
            <a:br>
              <a:rPr lang="en-US" sz="2000" dirty="0" smtClean="0">
                <a:solidFill>
                  <a:srgbClr val="000000"/>
                </a:solidFill>
                <a:latin typeface="Arial" charset="0"/>
                <a:ea typeface="ヒラギノ角ゴ Pro W3" charset="-128"/>
                <a:cs typeface="ヒラギノ角ゴ Pro W3" charset="-128"/>
              </a:rPr>
            </a:br>
            <a:r>
              <a:rPr lang="en-US" sz="2000" dirty="0" smtClean="0">
                <a:solidFill>
                  <a:srgbClr val="000000"/>
                </a:solidFill>
                <a:latin typeface="Arial" charset="0"/>
                <a:ea typeface="ヒラギノ角ゴ Pro W3" charset="-128"/>
                <a:cs typeface="ヒラギノ角ゴ Pro W3" charset="-128"/>
              </a:rPr>
              <a:t>capacity to give oneself one’ own rule (</a:t>
            </a:r>
            <a:r>
              <a:rPr lang="en-US" sz="2000" i="1" dirty="0" smtClean="0">
                <a:solidFill>
                  <a:srgbClr val="000000"/>
                </a:solidFill>
                <a:latin typeface="Arial" charset="0"/>
                <a:ea typeface="ヒラギノ角ゴ Pro W3" charset="-128"/>
                <a:cs typeface="ヒラギノ角ゴ Pro W3" charset="-128"/>
              </a:rPr>
              <a:t>auto-</a:t>
            </a:r>
            <a:r>
              <a:rPr lang="en-US" sz="2000" i="1" dirty="0" err="1" smtClean="0">
                <a:solidFill>
                  <a:srgbClr val="000000"/>
                </a:solidFill>
                <a:latin typeface="Arial" charset="0"/>
                <a:ea typeface="ヒラギノ角ゴ Pro W3" charset="-128"/>
                <a:cs typeface="ヒラギノ角ゴ Pro W3" charset="-128"/>
              </a:rPr>
              <a:t>nomos</a:t>
            </a:r>
            <a:r>
              <a:rPr lang="en-US" sz="2000" dirty="0" smtClean="0">
                <a:solidFill>
                  <a:srgbClr val="000000"/>
                </a:solidFill>
                <a:latin typeface="Arial" charset="0"/>
                <a:ea typeface="ヒラギノ角ゴ Pro W3" charset="-128"/>
                <a:cs typeface="ヒラギノ角ゴ Pro W3" charset="-128"/>
              </a:rPr>
              <a:t>)</a:t>
            </a:r>
          </a:p>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sym typeface="Wingdings"/>
              </a:rPr>
              <a:t> respect for Others “always as ends, never as means only”</a:t>
            </a:r>
            <a:endParaRPr lang="en-US" sz="2000" dirty="0">
              <a:solidFill>
                <a:srgbClr val="000000"/>
              </a:solidFill>
              <a:latin typeface="Arial" charset="0"/>
              <a:ea typeface="ヒラギノ角ゴ Pro W3" charset="-128"/>
              <a:cs typeface="ヒラギノ角ゴ Pro W3" charset="-128"/>
            </a:endParaRPr>
          </a:p>
        </p:txBody>
      </p:sp>
      <p:grpSp>
        <p:nvGrpSpPr>
          <p:cNvPr id="14" name="Group 13"/>
          <p:cNvGrpSpPr/>
          <p:nvPr/>
        </p:nvGrpSpPr>
        <p:grpSpPr>
          <a:xfrm>
            <a:off x="675494" y="2492896"/>
            <a:ext cx="2814093" cy="1656184"/>
            <a:chOff x="952462" y="3719468"/>
            <a:chExt cx="2814093" cy="1656184"/>
          </a:xfrm>
        </p:grpSpPr>
        <p:grpSp>
          <p:nvGrpSpPr>
            <p:cNvPr id="13" name="Group 12"/>
            <p:cNvGrpSpPr/>
            <p:nvPr/>
          </p:nvGrpSpPr>
          <p:grpSpPr>
            <a:xfrm>
              <a:off x="1523371" y="4427094"/>
              <a:ext cx="1672274" cy="948558"/>
              <a:chOff x="1082342" y="3272398"/>
              <a:chExt cx="1672274" cy="948558"/>
            </a:xfrm>
          </p:grpSpPr>
          <p:pic>
            <p:nvPicPr>
              <p:cNvPr id="4" name="Picture 10" descr="silhouet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0827" y="3572884"/>
                <a:ext cx="479515" cy="423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641512" y="3441062"/>
                <a:ext cx="977250" cy="707886"/>
              </a:xfrm>
              <a:prstGeom prst="rect">
                <a:avLst/>
              </a:prstGeom>
              <a:noFill/>
              <a:ln>
                <a:solidFill>
                  <a:srgbClr val="860908"/>
                </a:solidFill>
              </a:ln>
            </p:spPr>
            <p:txBody>
              <a:bodyPr wrap="square" rtlCol="0">
                <a:spAutoFit/>
              </a:bodyPr>
              <a:lstStyle/>
              <a:p>
                <a:pPr defTabSz="914400" eaLnBrk="0" fontAlgn="base" hangingPunct="0">
                  <a:spcBef>
                    <a:spcPct val="0"/>
                  </a:spcBef>
                  <a:spcAft>
                    <a:spcPct val="0"/>
                  </a:spcAft>
                </a:pPr>
                <a:r>
                  <a:rPr lang="en-US" sz="1000" dirty="0" smtClean="0">
                    <a:solidFill>
                      <a:srgbClr val="000000"/>
                    </a:solidFill>
                    <a:latin typeface="Arial" charset="0"/>
                    <a:ea typeface="ヒラギノ角ゴ Pro W3" charset="-128"/>
                    <a:cs typeface="ヒラギノ角ゴ Pro W3" charset="-128"/>
                  </a:rPr>
                  <a:t>Consideration …</a:t>
                </a:r>
              </a:p>
              <a:p>
                <a:pPr defTabSz="914400" eaLnBrk="0" fontAlgn="base" hangingPunct="0">
                  <a:spcBef>
                    <a:spcPct val="0"/>
                  </a:spcBef>
                  <a:spcAft>
                    <a:spcPct val="0"/>
                  </a:spcAft>
                </a:pPr>
                <a:r>
                  <a:rPr lang="en-US" sz="1000" dirty="0" smtClean="0">
                    <a:solidFill>
                      <a:srgbClr val="000000"/>
                    </a:solidFill>
                    <a:latin typeface="Arial" charset="0"/>
                    <a:ea typeface="ヒラギノ角ゴ Pro W3" charset="-128"/>
                    <a:cs typeface="ヒラギノ角ゴ Pro W3" charset="-128"/>
                    <a:sym typeface="Wingdings"/>
                  </a:rPr>
                  <a:t> </a:t>
                </a:r>
                <a:r>
                  <a:rPr lang="en-US" sz="1000" dirty="0" smtClean="0">
                    <a:solidFill>
                      <a:srgbClr val="000000"/>
                    </a:solidFill>
                    <a:latin typeface="Arial" charset="0"/>
                    <a:ea typeface="ヒラギノ角ゴ Pro W3" charset="-128"/>
                    <a:cs typeface="ヒラギノ角ゴ Pro W3" charset="-128"/>
                  </a:rPr>
                  <a:t>Choice …</a:t>
                </a:r>
              </a:p>
              <a:p>
                <a:pPr defTabSz="914400" eaLnBrk="0" fontAlgn="base" hangingPunct="0">
                  <a:spcBef>
                    <a:spcPct val="0"/>
                  </a:spcBef>
                  <a:spcAft>
                    <a:spcPct val="0"/>
                  </a:spcAft>
                </a:pPr>
                <a:r>
                  <a:rPr lang="en-US" sz="1000" dirty="0" smtClean="0">
                    <a:solidFill>
                      <a:srgbClr val="000000"/>
                    </a:solidFill>
                    <a:latin typeface="Arial" charset="0"/>
                    <a:ea typeface="ヒラギノ角ゴ Pro W3" charset="-128"/>
                    <a:cs typeface="ヒラギノ角ゴ Pro W3" charset="-128"/>
                    <a:sym typeface="Wingdings"/>
                  </a:rPr>
                  <a:t> </a:t>
                </a:r>
                <a:r>
                  <a:rPr lang="en-US" sz="1000" dirty="0" smtClean="0">
                    <a:solidFill>
                      <a:srgbClr val="000000"/>
                    </a:solidFill>
                    <a:latin typeface="Arial" charset="0"/>
                    <a:ea typeface="ヒラギノ角ゴ Pro W3" charset="-128"/>
                    <a:cs typeface="ヒラギノ角ゴ Pro W3" charset="-128"/>
                  </a:rPr>
                  <a:t>Action(s)</a:t>
                </a:r>
                <a:endParaRPr lang="en-US" sz="1000" dirty="0">
                  <a:solidFill>
                    <a:srgbClr val="000000"/>
                  </a:solidFill>
                  <a:latin typeface="Arial" charset="0"/>
                  <a:ea typeface="ヒラギノ角ゴ Pro W3" charset="-128"/>
                  <a:cs typeface="ヒラギノ角ゴ Pro W3" charset="-128"/>
                </a:endParaRPr>
              </a:p>
            </p:txBody>
          </p:sp>
          <p:sp>
            <p:nvSpPr>
              <p:cNvPr id="6" name="Left Bracket 5"/>
              <p:cNvSpPr/>
              <p:nvPr/>
            </p:nvSpPr>
            <p:spPr bwMode="auto">
              <a:xfrm>
                <a:off x="1082342" y="3272398"/>
                <a:ext cx="135854" cy="842475"/>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7" name="Left Bracket 6"/>
              <p:cNvSpPr/>
              <p:nvPr/>
            </p:nvSpPr>
            <p:spPr bwMode="auto">
              <a:xfrm flipH="1">
                <a:off x="2618762" y="3378481"/>
                <a:ext cx="135854" cy="842475"/>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sp>
          <p:nvSpPr>
            <p:cNvPr id="12" name="TextBox 11"/>
            <p:cNvSpPr txBox="1"/>
            <p:nvPr/>
          </p:nvSpPr>
          <p:spPr>
            <a:xfrm>
              <a:off x="952462" y="3719468"/>
              <a:ext cx="2814093" cy="369332"/>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autonomous individual</a:t>
              </a:r>
              <a:endParaRPr lang="en-US" sz="2000" b="1" dirty="0">
                <a:solidFill>
                  <a:srgbClr val="000000"/>
                </a:solidFill>
                <a:latin typeface="Arial" charset="0"/>
                <a:ea typeface="ヒラギノ角ゴ Pro W3" charset="-128"/>
                <a:cs typeface="ヒラギノ角ゴ Pro W3" charset="-128"/>
              </a:endParaRPr>
            </a:p>
          </p:txBody>
        </p:sp>
      </p:grpSp>
      <p:grpSp>
        <p:nvGrpSpPr>
          <p:cNvPr id="39" name="Group 38"/>
          <p:cNvGrpSpPr/>
          <p:nvPr/>
        </p:nvGrpSpPr>
        <p:grpSpPr>
          <a:xfrm>
            <a:off x="3133504" y="2447405"/>
            <a:ext cx="5785007" cy="3842538"/>
            <a:chOff x="3133504" y="2447405"/>
            <a:chExt cx="5785007" cy="3842538"/>
          </a:xfrm>
        </p:grpSpPr>
        <p:cxnSp>
          <p:nvCxnSpPr>
            <p:cNvPr id="18" name="Straight Arrow Connector 17"/>
            <p:cNvCxnSpPr/>
            <p:nvPr/>
          </p:nvCxnSpPr>
          <p:spPr bwMode="auto">
            <a:xfrm>
              <a:off x="3133504" y="3587729"/>
              <a:ext cx="39422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38" name="Group 37"/>
            <p:cNvGrpSpPr/>
            <p:nvPr/>
          </p:nvGrpSpPr>
          <p:grpSpPr>
            <a:xfrm>
              <a:off x="3706220" y="2447405"/>
              <a:ext cx="5212291" cy="3842538"/>
              <a:chOff x="3706220" y="2447405"/>
              <a:chExt cx="5212291" cy="3842538"/>
            </a:xfrm>
          </p:grpSpPr>
          <p:cxnSp>
            <p:nvCxnSpPr>
              <p:cNvPr id="20" name="Straight Arrow Connector 19"/>
              <p:cNvCxnSpPr/>
              <p:nvPr/>
            </p:nvCxnSpPr>
            <p:spPr bwMode="auto">
              <a:xfrm flipV="1">
                <a:off x="4698326" y="3037669"/>
                <a:ext cx="739559" cy="2446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37" name="Group 36"/>
              <p:cNvGrpSpPr/>
              <p:nvPr/>
            </p:nvGrpSpPr>
            <p:grpSpPr>
              <a:xfrm>
                <a:off x="3706220" y="2447405"/>
                <a:ext cx="5212291" cy="3842538"/>
                <a:chOff x="3706220" y="2447405"/>
                <a:chExt cx="5212291" cy="3842538"/>
              </a:xfrm>
            </p:grpSpPr>
            <p:sp>
              <p:nvSpPr>
                <p:cNvPr id="15" name="TextBox 14"/>
                <p:cNvSpPr txBox="1"/>
                <p:nvPr/>
              </p:nvSpPr>
              <p:spPr>
                <a:xfrm>
                  <a:off x="4929142" y="4350951"/>
                  <a:ext cx="3989369" cy="1938992"/>
                </a:xfrm>
                <a:prstGeom prst="rect">
                  <a:avLst/>
                </a:prstGeom>
                <a:noFill/>
                <a:ln>
                  <a:solidFill>
                    <a:schemeClr val="accent2">
                      <a:lumMod val="60000"/>
                      <a:lumOff val="40000"/>
                    </a:schemeClr>
                  </a:solidFill>
                </a:ln>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Utilitarianism</a:t>
                  </a:r>
                </a:p>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focus on </a:t>
                  </a:r>
                  <a:r>
                    <a:rPr lang="en-US" sz="2000" i="1" dirty="0" smtClean="0">
                      <a:solidFill>
                        <a:srgbClr val="000000"/>
                      </a:solidFill>
                      <a:latin typeface="Arial" charset="0"/>
                      <a:ea typeface="ヒラギノ角ゴ Pro W3" charset="-128"/>
                      <a:cs typeface="ヒラギノ角ゴ Pro W3" charset="-128"/>
                    </a:rPr>
                    <a:t>consequences </a:t>
                  </a:r>
                  <a:r>
                    <a:rPr lang="en-US" sz="2000" dirty="0" smtClean="0">
                      <a:solidFill>
                        <a:srgbClr val="000000"/>
                      </a:solidFill>
                      <a:latin typeface="Arial" charset="0"/>
                      <a:ea typeface="ヒラギノ角ゴ Pro W3" charset="-128"/>
                      <a:cs typeface="ヒラギノ角ゴ Pro W3" charset="-128"/>
                    </a:rPr>
                    <a:t>of acts</a:t>
                  </a:r>
                </a:p>
                <a:p>
                  <a:pPr marL="342900" indent="-342900" algn="ctr" defTabSz="914400" eaLnBrk="0" fontAlgn="base" hangingPunct="0">
                    <a:spcBef>
                      <a:spcPct val="0"/>
                    </a:spcBef>
                    <a:spcAft>
                      <a:spcPct val="0"/>
                    </a:spcAft>
                    <a:buFont typeface="Wingdings" charset="0"/>
                    <a:buChar char="à"/>
                  </a:pPr>
                  <a:r>
                    <a:rPr lang="en-US" sz="2000" dirty="0" smtClean="0">
                      <a:solidFill>
                        <a:srgbClr val="000000"/>
                      </a:solidFill>
                      <a:latin typeface="Arial" charset="0"/>
                      <a:ea typeface="ヒラギノ角ゴ Pro W3" charset="-128"/>
                      <a:cs typeface="ヒラギノ角ゴ Pro W3" charset="-128"/>
                      <a:sym typeface="Wingdings"/>
                    </a:rPr>
                    <a:t>“risk / benefit” analysis</a:t>
                  </a:r>
                </a:p>
                <a:p>
                  <a:pPr marL="342900" indent="-342900" algn="ctr" defTabSz="914400" eaLnBrk="0" fontAlgn="base" hangingPunct="0">
                    <a:spcBef>
                      <a:spcPct val="0"/>
                    </a:spcBef>
                    <a:spcAft>
                      <a:spcPct val="0"/>
                    </a:spcAft>
                    <a:buFont typeface="Wingdings" charset="0"/>
                    <a:buChar char="à"/>
                  </a:pPr>
                  <a:r>
                    <a:rPr lang="en-US" sz="2000" dirty="0" smtClean="0">
                      <a:solidFill>
                        <a:srgbClr val="000000"/>
                      </a:solidFill>
                      <a:latin typeface="Arial" charset="0"/>
                      <a:ea typeface="ヒラギノ角ゴ Pro W3" charset="-128"/>
                      <a:cs typeface="ヒラギノ角ゴ Pro W3" charset="-128"/>
                      <a:sym typeface="Wingdings"/>
                    </a:rPr>
                    <a:t>“balance” of risk to subject(s) vs. </a:t>
                  </a:r>
                  <a:br>
                    <a:rPr lang="en-US" sz="2000" dirty="0" smtClean="0">
                      <a:solidFill>
                        <a:srgbClr val="000000"/>
                      </a:solidFill>
                      <a:latin typeface="Arial" charset="0"/>
                      <a:ea typeface="ヒラギノ角ゴ Pro W3" charset="-128"/>
                      <a:cs typeface="ヒラギノ角ゴ Pro W3" charset="-128"/>
                      <a:sym typeface="Wingdings"/>
                    </a:rPr>
                  </a:br>
                  <a:r>
                    <a:rPr lang="en-US" sz="2000" dirty="0" smtClean="0">
                      <a:solidFill>
                        <a:srgbClr val="000000"/>
                      </a:solidFill>
                      <a:latin typeface="Arial" charset="0"/>
                      <a:ea typeface="ヒラギノ角ゴ Pro W3" charset="-128"/>
                      <a:cs typeface="ヒラギノ角ゴ Pro W3" charset="-128"/>
                      <a:sym typeface="Wingdings"/>
                    </a:rPr>
                    <a:t>(potential) benefits to society</a:t>
                  </a:r>
                  <a:endParaRPr lang="en-US" sz="2000" dirty="0">
                    <a:solidFill>
                      <a:srgbClr val="000000"/>
                    </a:solidFill>
                    <a:latin typeface="Arial" charset="0"/>
                    <a:ea typeface="ヒラギノ角ゴ Pro W3" charset="-128"/>
                    <a:cs typeface="ヒラギノ角ゴ Pro W3" charset="-128"/>
                  </a:endParaRPr>
                </a:p>
              </p:txBody>
            </p:sp>
            <p:sp>
              <p:nvSpPr>
                <p:cNvPr id="24" name="TextBox 23"/>
                <p:cNvSpPr txBox="1"/>
                <p:nvPr/>
              </p:nvSpPr>
              <p:spPr>
                <a:xfrm>
                  <a:off x="5743637" y="2447405"/>
                  <a:ext cx="2706731" cy="369332"/>
                </a:xfrm>
                <a:prstGeom prst="rect">
                  <a:avLst/>
                </a:prstGeom>
                <a:noFill/>
                <a:ln>
                  <a:solidFill>
                    <a:srgbClr val="7575D1"/>
                  </a:solidFill>
                </a:ln>
              </p:spPr>
              <p:txBody>
                <a:bodyPr wrap="square" rtlCol="0">
                  <a:spAutoFit/>
                </a:bodyPr>
                <a:lstStyle/>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(Further consequences)</a:t>
                  </a:r>
                  <a:endParaRPr lang="en-US" sz="2000" dirty="0">
                    <a:solidFill>
                      <a:srgbClr val="000000"/>
                    </a:solidFill>
                    <a:latin typeface="Arial" charset="0"/>
                    <a:ea typeface="ヒラギノ角ゴ Pro W3" charset="-128"/>
                    <a:cs typeface="ヒラギノ角ゴ Pro W3" charset="-128"/>
                  </a:endParaRPr>
                </a:p>
              </p:txBody>
            </p:sp>
            <p:grpSp>
              <p:nvGrpSpPr>
                <p:cNvPr id="36" name="Group 35"/>
                <p:cNvGrpSpPr/>
                <p:nvPr/>
              </p:nvGrpSpPr>
              <p:grpSpPr>
                <a:xfrm>
                  <a:off x="3706220" y="2917747"/>
                  <a:ext cx="3218486" cy="1333315"/>
                  <a:chOff x="3706220" y="2917747"/>
                  <a:chExt cx="3218486" cy="1333315"/>
                </a:xfrm>
              </p:grpSpPr>
              <p:sp>
                <p:nvSpPr>
                  <p:cNvPr id="19" name="TextBox 18"/>
                  <p:cNvSpPr txBox="1"/>
                  <p:nvPr/>
                </p:nvSpPr>
                <p:spPr>
                  <a:xfrm>
                    <a:off x="3706220" y="3403063"/>
                    <a:ext cx="669060" cy="369332"/>
                  </a:xfrm>
                  <a:prstGeom prst="rect">
                    <a:avLst/>
                  </a:prstGeom>
                  <a:noFill/>
                  <a:ln>
                    <a:solidFill>
                      <a:srgbClr val="860908"/>
                    </a:solidFill>
                  </a:ln>
                </p:spPr>
                <p:txBody>
                  <a:bodyPr wrap="square" rtlCol="0">
                    <a:spAutoFit/>
                  </a:bodyPr>
                  <a:lstStyle/>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 </a:t>
                    </a:r>
                    <a:r>
                      <a:rPr lang="en-US" sz="2000" b="1" dirty="0" smtClean="0">
                        <a:solidFill>
                          <a:srgbClr val="000000"/>
                        </a:solidFill>
                        <a:latin typeface="Arial" charset="0"/>
                        <a:ea typeface="ヒラギノ角ゴ Pro W3" charset="-128"/>
                        <a:cs typeface="ヒラギノ角ゴ Pro W3" charset="-128"/>
                      </a:rPr>
                      <a:t>X</a:t>
                    </a:r>
                    <a:endParaRPr lang="en-US" sz="2000" b="1" dirty="0">
                      <a:solidFill>
                        <a:srgbClr val="000000"/>
                      </a:solidFill>
                      <a:latin typeface="Arial" charset="0"/>
                      <a:ea typeface="ヒラギノ角ゴ Pro W3" charset="-128"/>
                      <a:cs typeface="ヒラギノ角ゴ Pro W3" charset="-128"/>
                    </a:endParaRPr>
                  </a:p>
                </p:txBody>
              </p:sp>
              <p:cxnSp>
                <p:nvCxnSpPr>
                  <p:cNvPr id="21" name="Straight Arrow Connector 20"/>
                  <p:cNvCxnSpPr/>
                  <p:nvPr/>
                </p:nvCxnSpPr>
                <p:spPr bwMode="auto">
                  <a:xfrm>
                    <a:off x="4698326" y="3855797"/>
                    <a:ext cx="739559" cy="2446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35" name="Group 34"/>
                  <p:cNvGrpSpPr/>
                  <p:nvPr/>
                </p:nvGrpSpPr>
                <p:grpSpPr>
                  <a:xfrm>
                    <a:off x="4698326" y="2917747"/>
                    <a:ext cx="2226380" cy="1333315"/>
                    <a:chOff x="4698326" y="2888887"/>
                    <a:chExt cx="2226380" cy="1333315"/>
                  </a:xfrm>
                </p:grpSpPr>
                <p:cxnSp>
                  <p:nvCxnSpPr>
                    <p:cNvPr id="22" name="Straight Arrow Connector 21"/>
                    <p:cNvCxnSpPr/>
                    <p:nvPr/>
                  </p:nvCxnSpPr>
                  <p:spPr bwMode="auto">
                    <a:xfrm>
                      <a:off x="4698326" y="3555544"/>
                      <a:ext cx="73955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8" name="Group 27"/>
                    <p:cNvGrpSpPr/>
                    <p:nvPr/>
                  </p:nvGrpSpPr>
                  <p:grpSpPr>
                    <a:xfrm>
                      <a:off x="5437886" y="3196985"/>
                      <a:ext cx="454114" cy="717118"/>
                      <a:chOff x="5487924" y="3074629"/>
                      <a:chExt cx="404075" cy="1069093"/>
                    </a:xfrm>
                  </p:grpSpPr>
                  <p:sp>
                    <p:nvSpPr>
                      <p:cNvPr id="25" name="Arc 24"/>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26" name="Arc 25"/>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nvGrpSpPr>
                    <p:cNvPr id="29" name="Group 28"/>
                    <p:cNvGrpSpPr/>
                    <p:nvPr/>
                  </p:nvGrpSpPr>
                  <p:grpSpPr>
                    <a:xfrm>
                      <a:off x="6044399" y="3089334"/>
                      <a:ext cx="404075" cy="932420"/>
                      <a:chOff x="5487924" y="3074629"/>
                      <a:chExt cx="404075" cy="1069093"/>
                    </a:xfrm>
                  </p:grpSpPr>
                  <p:sp>
                    <p:nvSpPr>
                      <p:cNvPr id="30" name="Arc 29"/>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31" name="Arc 30"/>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nvGrpSpPr>
                    <p:cNvPr id="32" name="Group 31"/>
                    <p:cNvGrpSpPr/>
                    <p:nvPr/>
                  </p:nvGrpSpPr>
                  <p:grpSpPr>
                    <a:xfrm>
                      <a:off x="6520631" y="2888887"/>
                      <a:ext cx="404075" cy="1333315"/>
                      <a:chOff x="5487924" y="3074629"/>
                      <a:chExt cx="404075" cy="1069093"/>
                    </a:xfrm>
                  </p:grpSpPr>
                  <p:sp>
                    <p:nvSpPr>
                      <p:cNvPr id="33" name="Arc 32"/>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34" name="Arc 33"/>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grpSp>
          </p:grpSp>
        </p:grpSp>
      </p:grpSp>
    </p:spTree>
    <p:extLst>
      <p:ext uri="{BB962C8B-B14F-4D97-AF65-F5344CB8AC3E}">
        <p14:creationId xmlns:p14="http://schemas.microsoft.com/office/powerpoint/2010/main" val="3541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03" y="829208"/>
            <a:ext cx="8482773" cy="3422998"/>
          </a:xfrm>
        </p:spPr>
        <p:txBody>
          <a:bodyPr/>
          <a:lstStyle/>
          <a:p>
            <a:pPr marL="0" indent="0">
              <a:buNone/>
            </a:pPr>
            <a:r>
              <a:rPr lang="en-US" sz="2200" i="1" dirty="0" smtClean="0"/>
              <a:t>Complication for IRE</a:t>
            </a:r>
            <a:r>
              <a:rPr lang="en-US" sz="2200" dirty="0" smtClean="0"/>
              <a:t>: shifting emphasis from individual to relational self//identity</a:t>
            </a:r>
            <a:endParaRPr lang="en-US" sz="2200" i="1" dirty="0" smtClean="0"/>
          </a:p>
          <a:p>
            <a:pPr marL="0" indent="0">
              <a:buNone/>
            </a:pPr>
            <a:endParaRPr lang="en-US" sz="1600" dirty="0" smtClean="0"/>
          </a:p>
          <a:p>
            <a:pPr marL="723900" indent="0">
              <a:buNone/>
            </a:pPr>
            <a:endParaRPr lang="en-US" sz="2000" dirty="0">
              <a:sym typeface="Wingdings"/>
            </a:endParaRPr>
          </a:p>
          <a:p>
            <a:pPr marL="723900" indent="0">
              <a:buNone/>
            </a:pPr>
            <a:endParaRPr lang="en-US" sz="2000" dirty="0" smtClean="0">
              <a:sym typeface="Wingdings"/>
            </a:endParaRPr>
          </a:p>
          <a:p>
            <a:pPr marL="723900" indent="0">
              <a:buNone/>
            </a:pPr>
            <a:endParaRPr lang="en-US" sz="2000" dirty="0">
              <a:sym typeface="Wingdings"/>
            </a:endParaRPr>
          </a:p>
          <a:p>
            <a:pPr marL="723900" indent="0">
              <a:buNone/>
            </a:pPr>
            <a:endParaRPr lang="en-US" sz="2000" dirty="0" smtClean="0">
              <a:sym typeface="Wingdings"/>
            </a:endParaRPr>
          </a:p>
          <a:p>
            <a:pPr marL="723900" indent="0">
              <a:buNone/>
            </a:pPr>
            <a:endParaRPr lang="en-US" sz="2000" dirty="0">
              <a:sym typeface="Wingdings"/>
            </a:endParaRPr>
          </a:p>
          <a:p>
            <a:pPr marL="723900" indent="0">
              <a:buNone/>
            </a:pPr>
            <a:endParaRPr lang="en-US" sz="2000" dirty="0" smtClean="0">
              <a:sym typeface="Wingdings"/>
            </a:endParaRPr>
          </a:p>
        </p:txBody>
      </p:sp>
      <p:pic>
        <p:nvPicPr>
          <p:cNvPr id="6" name="Picture 6" descr="chumley_on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9268" y="129881"/>
            <a:ext cx="793756" cy="678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silhouet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052" y="199680"/>
            <a:ext cx="609687" cy="538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p:nvPr/>
        </p:nvCxnSpPr>
        <p:spPr bwMode="auto">
          <a:xfrm>
            <a:off x="7976633" y="468992"/>
            <a:ext cx="26129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11" name="Group 10"/>
          <p:cNvGrpSpPr/>
          <p:nvPr/>
        </p:nvGrpSpPr>
        <p:grpSpPr>
          <a:xfrm>
            <a:off x="4143622" y="2394380"/>
            <a:ext cx="454114" cy="1078531"/>
            <a:chOff x="5487924" y="3074629"/>
            <a:chExt cx="404075" cy="1069093"/>
          </a:xfrm>
        </p:grpSpPr>
        <p:sp>
          <p:nvSpPr>
            <p:cNvPr id="12" name="Arc 11"/>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13" name="Arc 12"/>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sp>
        <p:nvSpPr>
          <p:cNvPr id="29" name="Arc 28"/>
          <p:cNvSpPr/>
          <p:nvPr/>
        </p:nvSpPr>
        <p:spPr bwMode="auto">
          <a:xfrm>
            <a:off x="4432437" y="2452046"/>
            <a:ext cx="433960" cy="10245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a:solidFill>
                <a:srgbClr val="000000"/>
              </a:solidFill>
              <a:latin typeface="Arial" charset="0"/>
              <a:ea typeface="ヒラギノ角ゴ Pro W3" charset="-128"/>
              <a:cs typeface="ヒラギノ角ゴ Pro W3" charset="-128"/>
            </a:endParaRPr>
          </a:p>
        </p:txBody>
      </p:sp>
      <p:sp>
        <p:nvSpPr>
          <p:cNvPr id="30" name="Arc 29"/>
          <p:cNvSpPr/>
          <p:nvPr/>
        </p:nvSpPr>
        <p:spPr bwMode="auto">
          <a:xfrm>
            <a:off x="4889291" y="2496869"/>
            <a:ext cx="419416" cy="906579"/>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9" name="TextBox 8"/>
          <p:cNvSpPr txBox="1"/>
          <p:nvPr/>
        </p:nvSpPr>
        <p:spPr>
          <a:xfrm>
            <a:off x="206832" y="3747761"/>
            <a:ext cx="8096320" cy="707886"/>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relational self: relational autonomy / </a:t>
            </a:r>
            <a:br>
              <a:rPr lang="en-US" sz="2000" b="1" dirty="0" smtClean="0">
                <a:solidFill>
                  <a:srgbClr val="000000"/>
                </a:solidFill>
                <a:latin typeface="Arial" charset="0"/>
                <a:ea typeface="ヒラギノ角ゴ Pro W3" charset="-128"/>
                <a:cs typeface="ヒラギノ角ゴ Pro W3" charset="-128"/>
              </a:rPr>
            </a:br>
            <a:r>
              <a:rPr lang="en-US" sz="2000" b="1" dirty="0" smtClean="0">
                <a:solidFill>
                  <a:srgbClr val="000000"/>
                </a:solidFill>
                <a:latin typeface="Arial" charset="0"/>
                <a:ea typeface="ヒラギノ角ゴ Pro W3" charset="-128"/>
                <a:cs typeface="ヒラギノ角ゴ Pro W3" charset="-128"/>
              </a:rPr>
              <a:t>webs of relationships …</a:t>
            </a:r>
            <a:endParaRPr lang="en-US" sz="2000" b="1" dirty="0">
              <a:solidFill>
                <a:srgbClr val="000000"/>
              </a:solidFill>
              <a:latin typeface="Arial" charset="0"/>
              <a:ea typeface="ヒラギノ角ゴ Pro W3" charset="-128"/>
              <a:cs typeface="ヒラギノ角ゴ Pro W3" charset="-128"/>
            </a:endParaRPr>
          </a:p>
        </p:txBody>
      </p:sp>
      <p:sp>
        <p:nvSpPr>
          <p:cNvPr id="10" name="Oval 9"/>
          <p:cNvSpPr/>
          <p:nvPr/>
        </p:nvSpPr>
        <p:spPr bwMode="auto">
          <a:xfrm>
            <a:off x="1145375" y="2382717"/>
            <a:ext cx="1075765" cy="107576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nvGrpSpPr>
          <p:cNvPr id="14" name="Group 13"/>
          <p:cNvGrpSpPr/>
          <p:nvPr/>
        </p:nvGrpSpPr>
        <p:grpSpPr>
          <a:xfrm>
            <a:off x="5162072" y="1725899"/>
            <a:ext cx="404075" cy="2414995"/>
            <a:chOff x="5487924" y="3074629"/>
            <a:chExt cx="404075" cy="1069093"/>
          </a:xfrm>
        </p:grpSpPr>
        <p:sp>
          <p:nvSpPr>
            <p:cNvPr id="15" name="Arc 14"/>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16" name="Arc 15"/>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nvGrpSpPr>
          <p:cNvPr id="17" name="Group 16"/>
          <p:cNvGrpSpPr/>
          <p:nvPr/>
        </p:nvGrpSpPr>
        <p:grpSpPr>
          <a:xfrm>
            <a:off x="2131493" y="2225101"/>
            <a:ext cx="1615411" cy="1365057"/>
            <a:chOff x="2243828" y="881528"/>
            <a:chExt cx="1924552" cy="1626287"/>
          </a:xfrm>
        </p:grpSpPr>
        <p:grpSp>
          <p:nvGrpSpPr>
            <p:cNvPr id="18" name="Group 17"/>
            <p:cNvGrpSpPr/>
            <p:nvPr/>
          </p:nvGrpSpPr>
          <p:grpSpPr>
            <a:xfrm>
              <a:off x="2243828" y="881528"/>
              <a:ext cx="759355" cy="1626287"/>
              <a:chOff x="2766763" y="1050081"/>
              <a:chExt cx="404075" cy="1338206"/>
            </a:xfrm>
          </p:grpSpPr>
          <p:sp>
            <p:nvSpPr>
              <p:cNvPr id="25" name="Arc 24"/>
              <p:cNvSpPr/>
              <p:nvPr/>
            </p:nvSpPr>
            <p:spPr bwMode="auto">
              <a:xfrm>
                <a:off x="2766763" y="1050081"/>
                <a:ext cx="404075" cy="1325421"/>
              </a:xfrm>
              <a:prstGeom prst="arc">
                <a:avLst/>
              </a:prstGeom>
              <a:solidFill>
                <a:srgbClr val="FFFFFF"/>
              </a:solidFill>
              <a:ln w="76200" cap="flat" cmpd="sng" algn="ctr">
                <a:solidFill>
                  <a:srgbClr val="2626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26" name="Arc 25"/>
              <p:cNvSpPr/>
              <p:nvPr/>
            </p:nvSpPr>
            <p:spPr bwMode="auto">
              <a:xfrm flipV="1">
                <a:off x="2766763" y="1062866"/>
                <a:ext cx="404075" cy="1325421"/>
              </a:xfrm>
              <a:prstGeom prst="arc">
                <a:avLst/>
              </a:prstGeom>
              <a:noFill/>
              <a:ln w="76200" cap="flat" cmpd="sng" algn="ctr">
                <a:solidFill>
                  <a:srgbClr val="2626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nvGrpSpPr>
            <p:cNvPr id="19" name="Group 18"/>
            <p:cNvGrpSpPr/>
            <p:nvPr/>
          </p:nvGrpSpPr>
          <p:grpSpPr>
            <a:xfrm>
              <a:off x="2838711" y="942558"/>
              <a:ext cx="759355" cy="1504227"/>
              <a:chOff x="2766763" y="1050081"/>
              <a:chExt cx="404075" cy="1338206"/>
            </a:xfrm>
          </p:grpSpPr>
          <p:sp>
            <p:nvSpPr>
              <p:cNvPr id="23" name="Arc 22"/>
              <p:cNvSpPr/>
              <p:nvPr/>
            </p:nvSpPr>
            <p:spPr bwMode="auto">
              <a:xfrm>
                <a:off x="2766763" y="1050081"/>
                <a:ext cx="404075" cy="1325421"/>
              </a:xfrm>
              <a:prstGeom prst="arc">
                <a:avLst/>
              </a:prstGeom>
              <a:solidFill>
                <a:srgbClr val="FFFFFF"/>
              </a:solidFill>
              <a:ln w="76200" cap="flat" cmpd="sng" algn="ctr">
                <a:solidFill>
                  <a:srgbClr val="2626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24" name="Arc 23"/>
              <p:cNvSpPr/>
              <p:nvPr/>
            </p:nvSpPr>
            <p:spPr bwMode="auto">
              <a:xfrm flipV="1">
                <a:off x="2766763" y="1062866"/>
                <a:ext cx="404075" cy="1325421"/>
              </a:xfrm>
              <a:prstGeom prst="arc">
                <a:avLst/>
              </a:prstGeom>
              <a:noFill/>
              <a:ln w="76200" cap="flat" cmpd="sng" algn="ctr">
                <a:solidFill>
                  <a:srgbClr val="2626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nvGrpSpPr>
            <p:cNvPr id="20" name="Group 19"/>
            <p:cNvGrpSpPr/>
            <p:nvPr/>
          </p:nvGrpSpPr>
          <p:grpSpPr>
            <a:xfrm>
              <a:off x="3409025" y="1066012"/>
              <a:ext cx="759355" cy="1257318"/>
              <a:chOff x="2766763" y="1050081"/>
              <a:chExt cx="404075" cy="1338206"/>
            </a:xfrm>
          </p:grpSpPr>
          <p:sp>
            <p:nvSpPr>
              <p:cNvPr id="21" name="Arc 20"/>
              <p:cNvSpPr/>
              <p:nvPr/>
            </p:nvSpPr>
            <p:spPr bwMode="auto">
              <a:xfrm>
                <a:off x="2766763" y="1050081"/>
                <a:ext cx="404075" cy="1325421"/>
              </a:xfrm>
              <a:prstGeom prst="arc">
                <a:avLst/>
              </a:prstGeom>
              <a:solidFill>
                <a:srgbClr val="FFFFFF"/>
              </a:solidFill>
              <a:ln w="76200" cap="flat" cmpd="sng" algn="ctr">
                <a:solidFill>
                  <a:srgbClr val="2626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22" name="Arc 21"/>
              <p:cNvSpPr/>
              <p:nvPr/>
            </p:nvSpPr>
            <p:spPr bwMode="auto">
              <a:xfrm flipV="1">
                <a:off x="2766763" y="1062866"/>
                <a:ext cx="404075" cy="1325421"/>
              </a:xfrm>
              <a:prstGeom prst="arc">
                <a:avLst/>
              </a:prstGeom>
              <a:noFill/>
              <a:ln w="76200" cap="flat" cmpd="sng" algn="ctr">
                <a:solidFill>
                  <a:srgbClr val="2626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sp>
        <p:nvSpPr>
          <p:cNvPr id="27" name="TextBox 26"/>
          <p:cNvSpPr txBox="1"/>
          <p:nvPr/>
        </p:nvSpPr>
        <p:spPr>
          <a:xfrm>
            <a:off x="683568" y="1556792"/>
            <a:ext cx="3096344" cy="707886"/>
          </a:xfrm>
          <a:prstGeom prst="rect">
            <a:avLst/>
          </a:prstGeom>
          <a:noFill/>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(close ties / </a:t>
            </a:r>
            <a:r>
              <a:rPr lang="en-US" sz="2000" b="1" i="1" dirty="0" err="1" smtClean="0">
                <a:solidFill>
                  <a:srgbClr val="000000"/>
                </a:solidFill>
                <a:latin typeface="Arial" charset="0"/>
                <a:ea typeface="ヒラギノ角ゴ Pro W3" charset="-128"/>
                <a:cs typeface="ヒラギノ角ゴ Pro W3" charset="-128"/>
              </a:rPr>
              <a:t>intimsfære</a:t>
            </a:r>
            <a:r>
              <a:rPr lang="en-US" sz="2000" b="1" i="1" dirty="0" smtClean="0">
                <a:solidFill>
                  <a:srgbClr val="000000"/>
                </a:solidFill>
                <a:latin typeface="Arial" charset="0"/>
                <a:ea typeface="ヒラギノ角ゴ Pro W3" charset="-128"/>
                <a:cs typeface="ヒラギノ角ゴ Pro W3" charset="-128"/>
              </a:rPr>
              <a:t> / </a:t>
            </a:r>
            <a:r>
              <a:rPr lang="en-US" sz="2000" b="1" i="1" dirty="0" err="1" smtClean="0">
                <a:solidFill>
                  <a:srgbClr val="000000"/>
                </a:solidFill>
                <a:latin typeface="Arial" charset="0"/>
                <a:ea typeface="ヒラギノ角ゴ Pro W3" charset="-128"/>
                <a:cs typeface="ヒラギノ角ゴ Pro W3" charset="-128"/>
              </a:rPr>
              <a:t>privatlivet</a:t>
            </a:r>
            <a:r>
              <a:rPr lang="en-US" sz="2000" b="1" dirty="0" smtClean="0">
                <a:solidFill>
                  <a:srgbClr val="000000"/>
                </a:solidFill>
                <a:latin typeface="Arial" charset="0"/>
                <a:ea typeface="ヒラギノ角ゴ Pro W3" charset="-128"/>
                <a:cs typeface="ヒラギノ角ゴ Pro W3" charset="-128"/>
              </a:rPr>
              <a:t>)</a:t>
            </a:r>
            <a:endParaRPr lang="en-US" sz="2000" b="1" dirty="0">
              <a:solidFill>
                <a:srgbClr val="000000"/>
              </a:solidFill>
              <a:latin typeface="Arial" charset="0"/>
              <a:ea typeface="ヒラギノ角ゴ Pro W3" charset="-128"/>
              <a:cs typeface="ヒラギノ角ゴ Pro W3" charset="-128"/>
            </a:endParaRPr>
          </a:p>
        </p:txBody>
      </p:sp>
      <p:sp>
        <p:nvSpPr>
          <p:cNvPr id="28" name="TextBox 27"/>
          <p:cNvSpPr txBox="1"/>
          <p:nvPr/>
        </p:nvSpPr>
        <p:spPr>
          <a:xfrm>
            <a:off x="3249245" y="1956779"/>
            <a:ext cx="2736207" cy="369332"/>
          </a:xfrm>
          <a:prstGeom prst="rect">
            <a:avLst/>
          </a:prstGeom>
          <a:noFill/>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(weak ties)</a:t>
            </a:r>
            <a:endParaRPr lang="en-US" sz="2000" b="1" dirty="0">
              <a:solidFill>
                <a:srgbClr val="000000"/>
              </a:solidFill>
              <a:latin typeface="Arial" charset="0"/>
              <a:ea typeface="ヒラギノ角ゴ Pro W3" charset="-128"/>
              <a:cs typeface="ヒラギノ角ゴ Pro W3" charset="-128"/>
            </a:endParaRPr>
          </a:p>
        </p:txBody>
      </p:sp>
      <p:sp>
        <p:nvSpPr>
          <p:cNvPr id="31" name="TextBox 30"/>
          <p:cNvSpPr txBox="1"/>
          <p:nvPr/>
        </p:nvSpPr>
        <p:spPr>
          <a:xfrm>
            <a:off x="3764578" y="1196752"/>
            <a:ext cx="4194270" cy="369332"/>
          </a:xfrm>
          <a:prstGeom prst="rect">
            <a:avLst/>
          </a:prstGeom>
          <a:noFill/>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(larger communities / networks)</a:t>
            </a:r>
            <a:endParaRPr lang="en-US" sz="2000" b="1" dirty="0">
              <a:solidFill>
                <a:srgbClr val="000000"/>
              </a:solidFill>
              <a:latin typeface="Arial" charset="0"/>
              <a:ea typeface="ヒラギノ角ゴ Pro W3" charset="-128"/>
              <a:cs typeface="ヒラギノ角ゴ Pro W3" charset="-128"/>
            </a:endParaRPr>
          </a:p>
        </p:txBody>
      </p:sp>
      <p:sp>
        <p:nvSpPr>
          <p:cNvPr id="32" name="Arc 31"/>
          <p:cNvSpPr/>
          <p:nvPr/>
        </p:nvSpPr>
        <p:spPr bwMode="auto">
          <a:xfrm flipV="1">
            <a:off x="4426096" y="2445716"/>
            <a:ext cx="433960" cy="10245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a:solidFill>
                <a:srgbClr val="000000"/>
              </a:solidFill>
              <a:latin typeface="Arial" charset="0"/>
              <a:ea typeface="ヒラギノ角ゴ Pro W3" charset="-128"/>
              <a:cs typeface="ヒラギノ角ゴ Pro W3" charset="-128"/>
            </a:endParaRPr>
          </a:p>
        </p:txBody>
      </p:sp>
      <p:sp>
        <p:nvSpPr>
          <p:cNvPr id="33" name="Arc 32"/>
          <p:cNvSpPr/>
          <p:nvPr/>
        </p:nvSpPr>
        <p:spPr bwMode="auto">
          <a:xfrm flipV="1">
            <a:off x="4882950" y="2490539"/>
            <a:ext cx="419416" cy="906579"/>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nvGrpSpPr>
          <p:cNvPr id="59" name="Group 58"/>
          <p:cNvGrpSpPr/>
          <p:nvPr/>
        </p:nvGrpSpPr>
        <p:grpSpPr>
          <a:xfrm>
            <a:off x="243711" y="4437112"/>
            <a:ext cx="8860778" cy="2327597"/>
            <a:chOff x="243711" y="3455872"/>
            <a:chExt cx="8860778" cy="2327597"/>
          </a:xfrm>
        </p:grpSpPr>
        <p:sp>
          <p:nvSpPr>
            <p:cNvPr id="60" name="TextBox 59"/>
            <p:cNvSpPr txBox="1"/>
            <p:nvPr/>
          </p:nvSpPr>
          <p:spPr>
            <a:xfrm>
              <a:off x="243711" y="5383359"/>
              <a:ext cx="3506794" cy="400110"/>
            </a:xfrm>
            <a:prstGeom prst="rect">
              <a:avLst/>
            </a:prstGeom>
            <a:noFill/>
            <a:ln>
              <a:solidFill>
                <a:schemeClr val="accent2">
                  <a:lumMod val="60000"/>
                  <a:lumOff val="40000"/>
                </a:schemeClr>
              </a:solidFill>
            </a:ln>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Deontology</a:t>
              </a:r>
            </a:p>
          </p:txBody>
        </p:sp>
        <p:grpSp>
          <p:nvGrpSpPr>
            <p:cNvPr id="61" name="Group 60"/>
            <p:cNvGrpSpPr/>
            <p:nvPr/>
          </p:nvGrpSpPr>
          <p:grpSpPr>
            <a:xfrm>
              <a:off x="861472" y="3611613"/>
              <a:ext cx="2814093" cy="1500443"/>
              <a:chOff x="952462" y="3953900"/>
              <a:chExt cx="2814093" cy="1500443"/>
            </a:xfrm>
          </p:grpSpPr>
          <p:grpSp>
            <p:nvGrpSpPr>
              <p:cNvPr id="77" name="Group 76"/>
              <p:cNvGrpSpPr/>
              <p:nvPr/>
            </p:nvGrpSpPr>
            <p:grpSpPr>
              <a:xfrm>
                <a:off x="1523371" y="4611868"/>
                <a:ext cx="1672274" cy="842475"/>
                <a:chOff x="1082342" y="3457172"/>
                <a:chExt cx="1672274" cy="842475"/>
              </a:xfrm>
            </p:grpSpPr>
            <p:pic>
              <p:nvPicPr>
                <p:cNvPr id="79" name="Picture 10" descr="silhouet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0827" y="3651575"/>
                  <a:ext cx="479515" cy="423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 name="TextBox 79"/>
                <p:cNvSpPr txBox="1"/>
                <p:nvPr/>
              </p:nvSpPr>
              <p:spPr>
                <a:xfrm>
                  <a:off x="1629673" y="3519753"/>
                  <a:ext cx="977250" cy="707886"/>
                </a:xfrm>
                <a:prstGeom prst="rect">
                  <a:avLst/>
                </a:prstGeom>
                <a:noFill/>
                <a:ln>
                  <a:solidFill>
                    <a:srgbClr val="860908"/>
                  </a:solidFill>
                </a:ln>
              </p:spPr>
              <p:txBody>
                <a:bodyPr wrap="square" rtlCol="0">
                  <a:spAutoFit/>
                </a:bodyPr>
                <a:lstStyle/>
                <a:p>
                  <a:pPr defTabSz="914400" eaLnBrk="0" fontAlgn="base" hangingPunct="0">
                    <a:spcBef>
                      <a:spcPct val="0"/>
                    </a:spcBef>
                    <a:spcAft>
                      <a:spcPct val="0"/>
                    </a:spcAft>
                  </a:pPr>
                  <a:r>
                    <a:rPr lang="en-US" sz="1000" dirty="0" smtClean="0">
                      <a:solidFill>
                        <a:srgbClr val="000000"/>
                      </a:solidFill>
                      <a:latin typeface="Arial" charset="0"/>
                      <a:ea typeface="ヒラギノ角ゴ Pro W3" charset="-128"/>
                      <a:cs typeface="ヒラギノ角ゴ Pro W3" charset="-128"/>
                    </a:rPr>
                    <a:t>Consideration …</a:t>
                  </a:r>
                </a:p>
                <a:p>
                  <a:pPr defTabSz="914400" eaLnBrk="0" fontAlgn="base" hangingPunct="0">
                    <a:spcBef>
                      <a:spcPct val="0"/>
                    </a:spcBef>
                    <a:spcAft>
                      <a:spcPct val="0"/>
                    </a:spcAft>
                  </a:pPr>
                  <a:r>
                    <a:rPr lang="en-US" sz="1000" dirty="0" smtClean="0">
                      <a:solidFill>
                        <a:srgbClr val="000000"/>
                      </a:solidFill>
                      <a:latin typeface="Arial" charset="0"/>
                      <a:ea typeface="ヒラギノ角ゴ Pro W3" charset="-128"/>
                      <a:cs typeface="ヒラギノ角ゴ Pro W3" charset="-128"/>
                      <a:sym typeface="Wingdings"/>
                    </a:rPr>
                    <a:t> </a:t>
                  </a:r>
                  <a:r>
                    <a:rPr lang="en-US" sz="1000" dirty="0" smtClean="0">
                      <a:solidFill>
                        <a:srgbClr val="000000"/>
                      </a:solidFill>
                      <a:latin typeface="Arial" charset="0"/>
                      <a:ea typeface="ヒラギノ角ゴ Pro W3" charset="-128"/>
                      <a:cs typeface="ヒラギノ角ゴ Pro W3" charset="-128"/>
                    </a:rPr>
                    <a:t>Choice …</a:t>
                  </a:r>
                </a:p>
                <a:p>
                  <a:pPr defTabSz="914400" eaLnBrk="0" fontAlgn="base" hangingPunct="0">
                    <a:spcBef>
                      <a:spcPct val="0"/>
                    </a:spcBef>
                    <a:spcAft>
                      <a:spcPct val="0"/>
                    </a:spcAft>
                  </a:pPr>
                  <a:r>
                    <a:rPr lang="en-US" sz="1000" dirty="0" smtClean="0">
                      <a:solidFill>
                        <a:srgbClr val="000000"/>
                      </a:solidFill>
                      <a:latin typeface="Arial" charset="0"/>
                      <a:ea typeface="ヒラギノ角ゴ Pro W3" charset="-128"/>
                      <a:cs typeface="ヒラギノ角ゴ Pro W3" charset="-128"/>
                      <a:sym typeface="Wingdings"/>
                    </a:rPr>
                    <a:t> </a:t>
                  </a:r>
                  <a:r>
                    <a:rPr lang="en-US" sz="1000" dirty="0" smtClean="0">
                      <a:solidFill>
                        <a:srgbClr val="000000"/>
                      </a:solidFill>
                      <a:latin typeface="Arial" charset="0"/>
                      <a:ea typeface="ヒラギノ角ゴ Pro W3" charset="-128"/>
                      <a:cs typeface="ヒラギノ角ゴ Pro W3" charset="-128"/>
                    </a:rPr>
                    <a:t>Action(s)</a:t>
                  </a:r>
                  <a:endParaRPr lang="en-US" sz="1000" dirty="0">
                    <a:solidFill>
                      <a:srgbClr val="000000"/>
                    </a:solidFill>
                    <a:latin typeface="Arial" charset="0"/>
                    <a:ea typeface="ヒラギノ角ゴ Pro W3" charset="-128"/>
                    <a:cs typeface="ヒラギノ角ゴ Pro W3" charset="-128"/>
                  </a:endParaRPr>
                </a:p>
              </p:txBody>
            </p:sp>
            <p:sp>
              <p:nvSpPr>
                <p:cNvPr id="81" name="Left Bracket 80"/>
                <p:cNvSpPr/>
                <p:nvPr/>
              </p:nvSpPr>
              <p:spPr bwMode="auto">
                <a:xfrm>
                  <a:off x="1082342" y="3457172"/>
                  <a:ext cx="135854" cy="842475"/>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82" name="Left Bracket 81"/>
                <p:cNvSpPr/>
                <p:nvPr/>
              </p:nvSpPr>
              <p:spPr bwMode="auto">
                <a:xfrm flipH="1">
                  <a:off x="2618762" y="3457172"/>
                  <a:ext cx="135854" cy="842475"/>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sp>
            <p:nvSpPr>
              <p:cNvPr id="78" name="TextBox 77"/>
              <p:cNvSpPr txBox="1"/>
              <p:nvPr/>
            </p:nvSpPr>
            <p:spPr>
              <a:xfrm>
                <a:off x="952462" y="3953900"/>
                <a:ext cx="2814093" cy="369332"/>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autonomous individual</a:t>
                </a:r>
                <a:endParaRPr lang="en-US" sz="2000" b="1" dirty="0">
                  <a:solidFill>
                    <a:srgbClr val="000000"/>
                  </a:solidFill>
                  <a:latin typeface="Arial" charset="0"/>
                  <a:ea typeface="ヒラギノ角ゴ Pro W3" charset="-128"/>
                  <a:cs typeface="ヒラギノ角ゴ Pro W3" charset="-128"/>
                </a:endParaRPr>
              </a:p>
            </p:txBody>
          </p:sp>
        </p:grpSp>
        <p:sp>
          <p:nvSpPr>
            <p:cNvPr id="62" name="TextBox 61"/>
            <p:cNvSpPr txBox="1"/>
            <p:nvPr/>
          </p:nvSpPr>
          <p:spPr>
            <a:xfrm>
              <a:off x="3666537" y="5383359"/>
              <a:ext cx="3316570" cy="400110"/>
            </a:xfrm>
            <a:prstGeom prst="rect">
              <a:avLst/>
            </a:prstGeom>
            <a:noFill/>
            <a:ln>
              <a:solidFill>
                <a:schemeClr val="accent2">
                  <a:lumMod val="60000"/>
                  <a:lumOff val="40000"/>
                </a:schemeClr>
              </a:solidFill>
            </a:ln>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Utilitarianism</a:t>
              </a:r>
            </a:p>
          </p:txBody>
        </p:sp>
        <p:sp>
          <p:nvSpPr>
            <p:cNvPr id="63" name="TextBox 62"/>
            <p:cNvSpPr txBox="1"/>
            <p:nvPr/>
          </p:nvSpPr>
          <p:spPr>
            <a:xfrm>
              <a:off x="7401602" y="4183848"/>
              <a:ext cx="1702887" cy="584776"/>
            </a:xfrm>
            <a:prstGeom prst="rect">
              <a:avLst/>
            </a:prstGeom>
            <a:noFill/>
            <a:ln>
              <a:solidFill>
                <a:srgbClr val="7575D1"/>
              </a:solidFill>
            </a:ln>
          </p:spPr>
          <p:txBody>
            <a:bodyPr wrap="square" rtlCol="0">
              <a:spAutoFit/>
            </a:bodyPr>
            <a:lstStyle/>
            <a:p>
              <a:pPr algn="ctr" defTabSz="914400" eaLnBrk="0" fontAlgn="base" hangingPunct="0">
                <a:spcBef>
                  <a:spcPct val="0"/>
                </a:spcBef>
                <a:spcAft>
                  <a:spcPct val="0"/>
                </a:spcAft>
              </a:pPr>
              <a:r>
                <a:rPr lang="en-US" sz="1600" b="1" dirty="0" smtClean="0">
                  <a:solidFill>
                    <a:srgbClr val="000000"/>
                  </a:solidFill>
                  <a:latin typeface="Arial" charset="0"/>
                  <a:ea typeface="ヒラギノ角ゴ Pro W3" charset="-128"/>
                  <a:cs typeface="ヒラギノ角ゴ Pro W3" charset="-128"/>
                </a:rPr>
                <a:t>(Further consequences)</a:t>
              </a:r>
              <a:endParaRPr lang="en-US" sz="1600" b="1" dirty="0">
                <a:solidFill>
                  <a:srgbClr val="000000"/>
                </a:solidFill>
                <a:latin typeface="Arial" charset="0"/>
                <a:ea typeface="ヒラギノ角ゴ Pro W3" charset="-128"/>
                <a:cs typeface="ヒラギノ角ゴ Pro W3" charset="-128"/>
              </a:endParaRPr>
            </a:p>
          </p:txBody>
        </p:sp>
        <p:sp>
          <p:nvSpPr>
            <p:cNvPr id="64" name="TextBox 63"/>
            <p:cNvSpPr txBox="1"/>
            <p:nvPr/>
          </p:nvSpPr>
          <p:spPr>
            <a:xfrm>
              <a:off x="3892198" y="4287348"/>
              <a:ext cx="669060" cy="369332"/>
            </a:xfrm>
            <a:prstGeom prst="rect">
              <a:avLst/>
            </a:prstGeom>
            <a:noFill/>
            <a:ln>
              <a:solidFill>
                <a:srgbClr val="860908"/>
              </a:solidFill>
            </a:ln>
          </p:spPr>
          <p:txBody>
            <a:bodyPr wrap="square" rtlCol="0">
              <a:spAutoFit/>
            </a:bodyPr>
            <a:lstStyle/>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 </a:t>
              </a:r>
              <a:r>
                <a:rPr lang="en-US" sz="2000" b="1" dirty="0" smtClean="0">
                  <a:solidFill>
                    <a:srgbClr val="000000"/>
                  </a:solidFill>
                  <a:latin typeface="Arial" charset="0"/>
                  <a:ea typeface="ヒラギノ角ゴ Pro W3" charset="-128"/>
                  <a:cs typeface="ヒラギノ角ゴ Pro W3" charset="-128"/>
                </a:rPr>
                <a:t>X</a:t>
              </a:r>
              <a:endParaRPr lang="en-US" sz="2000" b="1" dirty="0">
                <a:solidFill>
                  <a:srgbClr val="000000"/>
                </a:solidFill>
                <a:latin typeface="Arial" charset="0"/>
                <a:ea typeface="ヒラギノ角ゴ Pro W3" charset="-128"/>
                <a:cs typeface="ヒラギノ角ゴ Pro W3" charset="-128"/>
              </a:endParaRPr>
            </a:p>
          </p:txBody>
        </p:sp>
        <p:grpSp>
          <p:nvGrpSpPr>
            <p:cNvPr id="65" name="Group 64"/>
            <p:cNvGrpSpPr/>
            <p:nvPr/>
          </p:nvGrpSpPr>
          <p:grpSpPr>
            <a:xfrm>
              <a:off x="4884304" y="3802032"/>
              <a:ext cx="2226380" cy="1333315"/>
              <a:chOff x="4698326" y="2888887"/>
              <a:chExt cx="2226380" cy="1333315"/>
            </a:xfrm>
          </p:grpSpPr>
          <p:cxnSp>
            <p:nvCxnSpPr>
              <p:cNvPr id="67" name="Straight Arrow Connector 66"/>
              <p:cNvCxnSpPr/>
              <p:nvPr/>
            </p:nvCxnSpPr>
            <p:spPr bwMode="auto">
              <a:xfrm>
                <a:off x="4698326" y="3555544"/>
                <a:ext cx="73955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68" name="Group 67"/>
              <p:cNvGrpSpPr/>
              <p:nvPr/>
            </p:nvGrpSpPr>
            <p:grpSpPr>
              <a:xfrm>
                <a:off x="5437886" y="3196985"/>
                <a:ext cx="454114" cy="717118"/>
                <a:chOff x="5487924" y="3074629"/>
                <a:chExt cx="404075" cy="1069093"/>
              </a:xfrm>
            </p:grpSpPr>
            <p:sp>
              <p:nvSpPr>
                <p:cNvPr id="75" name="Arc 74"/>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76" name="Arc 75"/>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nvGrpSpPr>
              <p:cNvPr id="69" name="Group 68"/>
              <p:cNvGrpSpPr/>
              <p:nvPr/>
            </p:nvGrpSpPr>
            <p:grpSpPr>
              <a:xfrm>
                <a:off x="6044399" y="3089334"/>
                <a:ext cx="404075" cy="932420"/>
                <a:chOff x="5487924" y="3074629"/>
                <a:chExt cx="404075" cy="1069093"/>
              </a:xfrm>
            </p:grpSpPr>
            <p:sp>
              <p:nvSpPr>
                <p:cNvPr id="73" name="Arc 72"/>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74" name="Arc 73"/>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nvGrpSpPr>
              <p:cNvPr id="70" name="Group 69"/>
              <p:cNvGrpSpPr/>
              <p:nvPr/>
            </p:nvGrpSpPr>
            <p:grpSpPr>
              <a:xfrm>
                <a:off x="6520631" y="2888887"/>
                <a:ext cx="404075" cy="1333315"/>
                <a:chOff x="5487924" y="3074629"/>
                <a:chExt cx="404075" cy="1069093"/>
              </a:xfrm>
            </p:grpSpPr>
            <p:sp>
              <p:nvSpPr>
                <p:cNvPr id="71" name="Arc 70"/>
                <p:cNvSpPr/>
                <p:nvPr/>
              </p:nvSpPr>
              <p:spPr bwMode="auto">
                <a:xfrm>
                  <a:off x="5487924" y="3080959"/>
                  <a:ext cx="404075" cy="1062763"/>
                </a:xfrm>
                <a:prstGeom prst="arc">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72" name="Arc 71"/>
                <p:cNvSpPr/>
                <p:nvPr/>
              </p:nvSpPr>
              <p:spPr bwMode="auto">
                <a:xfrm flipV="1">
                  <a:off x="5487924" y="3074629"/>
                  <a:ext cx="404075" cy="106276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grpSp>
        </p:grpSp>
        <p:cxnSp>
          <p:nvCxnSpPr>
            <p:cNvPr id="66" name="Straight Arrow Connector 65"/>
            <p:cNvCxnSpPr/>
            <p:nvPr/>
          </p:nvCxnSpPr>
          <p:spPr bwMode="auto">
            <a:xfrm>
              <a:off x="2051720" y="3455872"/>
              <a:ext cx="0" cy="288032"/>
            </a:xfrm>
            <a:prstGeom prst="straightConnector1">
              <a:avLst/>
            </a:prstGeom>
            <a:solidFill>
              <a:schemeClr val="accent1"/>
            </a:solidFill>
            <a:ln w="9525" cap="flat" cmpd="sng" algn="ctr">
              <a:solidFill>
                <a:schemeClr val="tx1"/>
              </a:solidFill>
              <a:prstDash val="solid"/>
              <a:round/>
              <a:headEnd type="arrow"/>
              <a:tailEnd type="arrow"/>
            </a:ln>
            <a:effectLst/>
          </p:spPr>
        </p:cxnSp>
      </p:grpSp>
      <p:sp>
        <p:nvSpPr>
          <p:cNvPr id="83" name="TextBox 82"/>
          <p:cNvSpPr txBox="1"/>
          <p:nvPr/>
        </p:nvSpPr>
        <p:spPr>
          <a:xfrm>
            <a:off x="5772500" y="1697039"/>
            <a:ext cx="3230524" cy="2554545"/>
          </a:xfrm>
          <a:prstGeom prst="rect">
            <a:avLst/>
          </a:prstGeom>
          <a:noFill/>
          <a:ln>
            <a:solidFill>
              <a:schemeClr val="accent2">
                <a:lumMod val="60000"/>
                <a:lumOff val="40000"/>
              </a:schemeClr>
            </a:solidFill>
          </a:ln>
        </p:spPr>
        <p:txBody>
          <a:bodyPr wrap="square" rtlCol="0">
            <a:spAutoFit/>
          </a:bodyPr>
          <a:lstStyle/>
          <a:p>
            <a:pPr algn="ctr" defTabSz="914400" eaLnBrk="0" fontAlgn="base" hangingPunct="0">
              <a:spcBef>
                <a:spcPct val="0"/>
              </a:spcBef>
              <a:spcAft>
                <a:spcPct val="0"/>
              </a:spcAft>
            </a:pPr>
            <a:r>
              <a:rPr lang="en-US" sz="2000" b="1" dirty="0" smtClean="0">
                <a:solidFill>
                  <a:srgbClr val="000000"/>
                </a:solidFill>
                <a:latin typeface="Arial" charset="0"/>
                <a:ea typeface="ヒラギノ角ゴ Pro W3" charset="-128"/>
                <a:cs typeface="ヒラギノ角ゴ Pro W3" charset="-128"/>
              </a:rPr>
              <a:t>Virtue Ethics</a:t>
            </a:r>
          </a:p>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practices, habits </a:t>
            </a:r>
          </a:p>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e.g., </a:t>
            </a:r>
            <a:r>
              <a:rPr lang="en-US" sz="2000" i="1" dirty="0" smtClean="0">
                <a:solidFill>
                  <a:srgbClr val="000000"/>
                </a:solidFill>
                <a:latin typeface="Arial" charset="0"/>
                <a:ea typeface="ヒラギノ角ゴ Pro W3" charset="-128"/>
                <a:cs typeface="ヒラギノ角ゴ Pro W3" charset="-128"/>
              </a:rPr>
              <a:t>patience, perseverance, empathy</a:t>
            </a:r>
          </a:p>
          <a:p>
            <a:pPr algn="ctr" defTabSz="914400" eaLnBrk="0" fontAlgn="base" hangingPunct="0">
              <a:spcBef>
                <a:spcPct val="0"/>
              </a:spcBef>
              <a:spcAft>
                <a:spcPct val="0"/>
              </a:spcAft>
            </a:pPr>
            <a:r>
              <a:rPr lang="en-US" sz="2000" dirty="0" smtClean="0">
                <a:solidFill>
                  <a:srgbClr val="000000"/>
                </a:solidFill>
                <a:latin typeface="Arial" charset="0"/>
                <a:ea typeface="ヒラギノ角ゴ Pro W3" charset="-128"/>
                <a:cs typeface="ヒラギノ角ゴ Pro W3" charset="-128"/>
              </a:rPr>
              <a:t>that establish, foster </a:t>
            </a:r>
            <a:r>
              <a:rPr lang="en-US" sz="2000" i="1" dirty="0" smtClean="0">
                <a:solidFill>
                  <a:srgbClr val="000000"/>
                </a:solidFill>
                <a:latin typeface="Arial" charset="0"/>
                <a:ea typeface="ヒラギノ角ゴ Pro W3" charset="-128"/>
                <a:cs typeface="ヒラギノ角ゴ Pro W3" charset="-128"/>
              </a:rPr>
              <a:t>relationships,</a:t>
            </a:r>
            <a:r>
              <a:rPr lang="en-US" sz="2000" dirty="0" smtClean="0">
                <a:solidFill>
                  <a:srgbClr val="000000"/>
                </a:solidFill>
                <a:latin typeface="Arial" charset="0"/>
                <a:ea typeface="ヒラギノ角ゴ Pro W3" charset="-128"/>
                <a:cs typeface="ヒラギノ角ゴ Pro W3" charset="-128"/>
              </a:rPr>
              <a:t> e.g., </a:t>
            </a:r>
            <a:r>
              <a:rPr lang="en-US" sz="2000" b="1" dirty="0" smtClean="0">
                <a:solidFill>
                  <a:srgbClr val="000000"/>
                </a:solidFill>
                <a:latin typeface="Arial" charset="0"/>
                <a:ea typeface="ヒラギノ角ゴ Pro W3" charset="-128"/>
                <a:cs typeface="ヒラギノ角ゴ Pro W3" charset="-128"/>
              </a:rPr>
              <a:t>friendship </a:t>
            </a:r>
            <a:r>
              <a:rPr lang="en-US" sz="2000" dirty="0">
                <a:solidFill>
                  <a:srgbClr val="000000"/>
                </a:solidFill>
                <a:latin typeface="Arial" charset="0"/>
                <a:ea typeface="ヒラギノ角ゴ Pro W3" charset="-128"/>
                <a:cs typeface="ヒラギノ角ゴ Pro W3" charset="-128"/>
              </a:rPr>
              <a:t>(</a:t>
            </a:r>
            <a:r>
              <a:rPr lang="en-US" sz="2000" dirty="0" err="1">
                <a:solidFill>
                  <a:srgbClr val="000000"/>
                </a:solidFill>
                <a:latin typeface="Arial" charset="0"/>
                <a:ea typeface="ヒラギノ角ゴ Pro W3" charset="-128"/>
                <a:cs typeface="ヒラギノ角ゴ Pro W3" charset="-128"/>
              </a:rPr>
              <a:t>Vallor</a:t>
            </a:r>
            <a:r>
              <a:rPr lang="en-US" sz="2000" dirty="0">
                <a:solidFill>
                  <a:srgbClr val="000000"/>
                </a:solidFill>
                <a:latin typeface="Arial" charset="0"/>
                <a:ea typeface="ヒラギノ角ゴ Pro W3" charset="-128"/>
                <a:cs typeface="ヒラギノ角ゴ Pro W3" charset="-128"/>
              </a:rPr>
              <a:t> 2009, 2011, 2012</a:t>
            </a:r>
            <a:r>
              <a:rPr lang="en-US" sz="2000" dirty="0" smtClean="0">
                <a:solidFill>
                  <a:srgbClr val="000000"/>
                </a:solidFill>
                <a:latin typeface="Arial" charset="0"/>
                <a:ea typeface="ヒラギノ角ゴ Pro W3" charset="-128"/>
                <a:cs typeface="ヒラギノ角ゴ Pro W3" charset="-128"/>
              </a:rPr>
              <a:t>)</a:t>
            </a:r>
            <a:endParaRPr lang="en-US" sz="2000" dirty="0">
              <a:solidFill>
                <a:srgbClr val="000000"/>
              </a:solidFill>
              <a:latin typeface="Arial" charset="0"/>
              <a:ea typeface="ヒラギノ角ゴ Pro W3" charset="-128"/>
              <a:cs typeface="ヒラギノ角ゴ Pro W3" charset="-128"/>
            </a:endParaRPr>
          </a:p>
        </p:txBody>
      </p:sp>
      <p:cxnSp>
        <p:nvCxnSpPr>
          <p:cNvPr id="41" name="Straight Arrow Connector 40"/>
          <p:cNvCxnSpPr/>
          <p:nvPr/>
        </p:nvCxnSpPr>
        <p:spPr bwMode="auto">
          <a:xfrm>
            <a:off x="2467745" y="2914921"/>
            <a:ext cx="3040678" cy="25625"/>
          </a:xfrm>
          <a:prstGeom prst="straightConnector1">
            <a:avLst/>
          </a:prstGeom>
          <a:solidFill>
            <a:schemeClr val="accent1"/>
          </a:solidFill>
          <a:ln w="9525"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1267494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640960" cy="5976664"/>
          </a:xfrm>
        </p:spPr>
        <p:txBody>
          <a:bodyPr/>
          <a:lstStyle/>
          <a:p>
            <a:pPr marL="0" indent="0">
              <a:buNone/>
            </a:pPr>
            <a:r>
              <a:rPr lang="en-US" sz="2400" b="1" dirty="0" smtClean="0"/>
              <a:t>0.  Preliminaries</a:t>
            </a:r>
          </a:p>
          <a:p>
            <a:pPr marL="12700" indent="0">
              <a:buNone/>
            </a:pPr>
            <a:r>
              <a:rPr lang="en-US" sz="2400" i="1" dirty="0" smtClean="0"/>
              <a:t>A range of ethical concerns and questions: </a:t>
            </a:r>
          </a:p>
          <a:p>
            <a:pPr marL="276225" indent="-276225">
              <a:buNone/>
            </a:pPr>
            <a:r>
              <a:rPr lang="en-US" sz="2000" i="1" dirty="0" smtClean="0"/>
              <a:t>-- </a:t>
            </a:r>
            <a:r>
              <a:rPr lang="en-US" sz="2000" dirty="0"/>
              <a:t>is it right to use scarce resources in a </a:t>
            </a:r>
            <a:r>
              <a:rPr lang="en-US" sz="2000" dirty="0" smtClean="0"/>
              <a:t>crisis area </a:t>
            </a:r>
            <a:r>
              <a:rPr lang="en-US" sz="2000" dirty="0"/>
              <a:t>to do research? We thought humanitarian and practical aid </a:t>
            </a:r>
            <a:r>
              <a:rPr lang="en-US" sz="2000" dirty="0" smtClean="0"/>
              <a:t>concerns should </a:t>
            </a:r>
            <a:r>
              <a:rPr lang="en-US" sz="2000" dirty="0"/>
              <a:t>come first, our research interests second. Was this the </a:t>
            </a:r>
            <a:r>
              <a:rPr lang="en-US" sz="2000" dirty="0" smtClean="0"/>
              <a:t>right decision</a:t>
            </a:r>
            <a:r>
              <a:rPr lang="en-US" sz="2000" dirty="0"/>
              <a:t>? </a:t>
            </a:r>
            <a:r>
              <a:rPr lang="en-US" sz="2000" dirty="0" smtClean="0"/>
              <a:t/>
            </a:r>
            <a:br>
              <a:rPr lang="en-US" sz="2000" dirty="0" smtClean="0"/>
            </a:br>
            <a:r>
              <a:rPr lang="en-US" sz="2000" dirty="0" smtClean="0"/>
              <a:t>On </a:t>
            </a:r>
            <a:r>
              <a:rPr lang="en-US" sz="2000" dirty="0"/>
              <a:t>the other hand, network shutdowns used to counter </a:t>
            </a:r>
            <a:r>
              <a:rPr lang="en-US" sz="2000" dirty="0" smtClean="0"/>
              <a:t>uprisings and </a:t>
            </a:r>
            <a:r>
              <a:rPr lang="en-US" sz="2000" dirty="0"/>
              <a:t>disconnecting certain platforms have become frequent in </a:t>
            </a:r>
            <a:r>
              <a:rPr lang="en-US" sz="2000" dirty="0" smtClean="0"/>
              <a:t>Turkey. Network </a:t>
            </a:r>
            <a:r>
              <a:rPr lang="en-US" sz="2000" dirty="0"/>
              <a:t>shutdowns may harm human rights and undermine the capacity </a:t>
            </a:r>
            <a:r>
              <a:rPr lang="en-US" sz="2000" dirty="0" smtClean="0"/>
              <a:t>of oppressed </a:t>
            </a:r>
            <a:r>
              <a:rPr lang="en-US" sz="2000" dirty="0"/>
              <a:t>populations to organize and speak up. Gathering </a:t>
            </a:r>
            <a:r>
              <a:rPr lang="en-US" sz="2000" dirty="0" smtClean="0"/>
              <a:t>research insights </a:t>
            </a:r>
            <a:r>
              <a:rPr lang="en-US" sz="2000" dirty="0"/>
              <a:t>on network shutdowns might help to create awareness and </a:t>
            </a:r>
            <a:r>
              <a:rPr lang="en-US" sz="2000" dirty="0" smtClean="0"/>
              <a:t>find solutions </a:t>
            </a:r>
            <a:r>
              <a:rPr lang="en-US" sz="2000" dirty="0"/>
              <a:t>to this problem.</a:t>
            </a:r>
          </a:p>
          <a:p>
            <a:pPr marL="361950" indent="0">
              <a:buNone/>
            </a:pPr>
            <a:endParaRPr lang="en-US" sz="2000" dirty="0" smtClean="0"/>
          </a:p>
          <a:p>
            <a:pPr marL="12700" indent="0">
              <a:buNone/>
            </a:pPr>
            <a:r>
              <a:rPr lang="en-US" sz="2400" i="1" dirty="0" smtClean="0"/>
              <a:t>And so on </a:t>
            </a:r>
            <a:r>
              <a:rPr lang="is-IS" sz="2400" i="1" dirty="0" smtClean="0"/>
              <a:t>…</a:t>
            </a:r>
            <a:endParaRPr lang="en-US" sz="2400" i="1" dirty="0"/>
          </a:p>
          <a:p>
            <a:pPr marL="361950" indent="0">
              <a:buNone/>
            </a:pPr>
            <a:endParaRPr lang="en-US" sz="2400" dirty="0" smtClean="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p:txBody>
      </p:sp>
    </p:spTree>
    <p:extLst>
      <p:ext uri="{BB962C8B-B14F-4D97-AF65-F5344CB8AC3E}">
        <p14:creationId xmlns:p14="http://schemas.microsoft.com/office/powerpoint/2010/main" val="1020451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476672"/>
            <a:ext cx="8291264" cy="720080"/>
          </a:xfrm>
        </p:spPr>
        <p:txBody>
          <a:bodyPr/>
          <a:lstStyle/>
          <a:p>
            <a:pPr algn="ctr" eaLnBrk="1" hangingPunct="1"/>
            <a:r>
              <a:rPr lang="en-US" sz="2600" b="0" kern="1200" dirty="0">
                <a:solidFill>
                  <a:prstClr val="black"/>
                </a:solidFill>
                <a:latin typeface="Calibri"/>
              </a:rPr>
              <a:t/>
            </a:r>
            <a:br>
              <a:rPr lang="en-US" sz="2600" b="0" kern="1200" dirty="0">
                <a:solidFill>
                  <a:prstClr val="black"/>
                </a:solidFill>
                <a:latin typeface="Calibri"/>
              </a:rPr>
            </a:br>
            <a:endParaRPr lang="nb-NO" sz="2400" dirty="0" smtClean="0"/>
          </a:p>
        </p:txBody>
      </p:sp>
      <p:sp>
        <p:nvSpPr>
          <p:cNvPr id="16387" name="Content Placeholder 2"/>
          <p:cNvSpPr>
            <a:spLocks noGrp="1"/>
          </p:cNvSpPr>
          <p:nvPr>
            <p:ph idx="1"/>
          </p:nvPr>
        </p:nvSpPr>
        <p:spPr>
          <a:xfrm>
            <a:off x="323528" y="617984"/>
            <a:ext cx="8568952" cy="4971256"/>
          </a:xfrm>
        </p:spPr>
        <p:txBody>
          <a:bodyPr/>
          <a:lstStyle/>
          <a:p>
            <a:pPr marL="0" indent="0">
              <a:buNone/>
            </a:pPr>
            <a:r>
              <a:rPr lang="en-US" sz="2000" b="1" dirty="0" smtClean="0"/>
              <a:t>iii) </a:t>
            </a:r>
            <a:r>
              <a:rPr lang="en-US" sz="2000" b="1" i="1" dirty="0" smtClean="0"/>
              <a:t>Changing</a:t>
            </a:r>
            <a:r>
              <a:rPr lang="en-US" sz="2000" b="1" dirty="0" smtClean="0"/>
              <a:t> conceptions of selfhood </a:t>
            </a:r>
            <a:r>
              <a:rPr lang="en-US" sz="2000" b="1" dirty="0" smtClean="0">
                <a:sym typeface="Wingdings"/>
              </a:rPr>
              <a:t> privacy / </a:t>
            </a:r>
            <a:r>
              <a:rPr lang="en-US" sz="2000" b="1" i="1" dirty="0" err="1" smtClean="0">
                <a:sym typeface="Wingdings"/>
              </a:rPr>
              <a:t>privatlivet</a:t>
            </a:r>
            <a:endParaRPr lang="en-US" sz="2000" i="1" dirty="0"/>
          </a:p>
        </p:txBody>
      </p:sp>
      <p:sp>
        <p:nvSpPr>
          <p:cNvPr id="5" name="Content Placeholder 2"/>
          <p:cNvSpPr txBox="1">
            <a:spLocks/>
          </p:cNvSpPr>
          <p:nvPr/>
        </p:nvSpPr>
        <p:spPr bwMode="auto">
          <a:xfrm>
            <a:off x="107504" y="1203597"/>
            <a:ext cx="8782145" cy="5753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366713" indent="-358775" defTabSz="914400">
              <a:buFont typeface="Wingdings" charset="0"/>
              <a:buChar char="à"/>
            </a:pPr>
            <a:r>
              <a:rPr lang="en-US" sz="2000" dirty="0" smtClean="0">
                <a:solidFill>
                  <a:srgbClr val="000000"/>
                </a:solidFill>
                <a:latin typeface="Arial"/>
                <a:ea typeface="ヒラギノ角ゴ Pro W3"/>
                <a:cs typeface="ヒラギノ角ゴ Pro W3"/>
                <a:sym typeface="Wingdings"/>
              </a:rPr>
              <a:t>What </a:t>
            </a:r>
            <a:r>
              <a:rPr lang="en-US" sz="2000" i="1" dirty="0" smtClean="0">
                <a:solidFill>
                  <a:srgbClr val="000000"/>
                </a:solidFill>
                <a:latin typeface="Arial"/>
                <a:ea typeface="ヒラギノ角ゴ Pro W3"/>
                <a:cs typeface="ヒラギノ角ゴ Pro W3"/>
                <a:sym typeface="Wingdings"/>
              </a:rPr>
              <a:t>kind(s) of “privacy” / </a:t>
            </a:r>
            <a:r>
              <a:rPr lang="en-US" sz="2000" i="1" dirty="0" err="1" smtClean="0">
                <a:solidFill>
                  <a:srgbClr val="000000"/>
                </a:solidFill>
                <a:latin typeface="Arial"/>
                <a:ea typeface="ヒラギノ角ゴ Pro W3"/>
                <a:cs typeface="ヒラギノ角ゴ Pro W3"/>
                <a:sym typeface="Wingdings"/>
              </a:rPr>
              <a:t>privatlivet</a:t>
            </a:r>
            <a:r>
              <a:rPr lang="en-US" sz="2000" i="1" dirty="0" smtClean="0">
                <a:solidFill>
                  <a:srgbClr val="000000"/>
                </a:solidFill>
                <a:latin typeface="Arial"/>
                <a:ea typeface="ヒラギノ角ゴ Pro W3"/>
                <a:cs typeface="ヒラギノ角ゴ Pro W3"/>
                <a:sym typeface="Wingdings"/>
              </a:rPr>
              <a:t>?</a:t>
            </a:r>
          </a:p>
          <a:p>
            <a:pPr marL="0" indent="0" defTabSz="914400">
              <a:buFontTx/>
              <a:buNone/>
            </a:pPr>
            <a:r>
              <a:rPr lang="en-US" sz="2000" b="1" dirty="0" err="1">
                <a:solidFill>
                  <a:srgbClr val="000000"/>
                </a:solidFill>
                <a:latin typeface="Arial"/>
                <a:ea typeface="ヒラギノ角ゴ Pro W3"/>
                <a:cs typeface="ヒラギノ角ゴ Pro W3"/>
              </a:rPr>
              <a:t>Nissenbaum</a:t>
            </a:r>
            <a:r>
              <a:rPr lang="en-US" sz="2000" dirty="0">
                <a:solidFill>
                  <a:srgbClr val="000000"/>
                </a:solidFill>
                <a:latin typeface="Arial"/>
                <a:ea typeface="ヒラギノ角ゴ Pro W3"/>
                <a:cs typeface="ヒラギノ角ゴ Pro W3"/>
              </a:rPr>
              <a:t> </a:t>
            </a:r>
            <a:r>
              <a:rPr lang="en-US" sz="2000" dirty="0" smtClean="0">
                <a:solidFill>
                  <a:srgbClr val="000000"/>
                </a:solidFill>
                <a:latin typeface="Arial"/>
                <a:ea typeface="ヒラギノ角ゴ Pro W3"/>
                <a:cs typeface="ヒラギノ角ゴ Pro W3"/>
              </a:rPr>
              <a:t>(1998</a:t>
            </a:r>
            <a:r>
              <a:rPr lang="en-US" sz="2000" dirty="0">
                <a:solidFill>
                  <a:srgbClr val="000000"/>
                </a:solidFill>
                <a:latin typeface="Arial"/>
                <a:ea typeface="ヒラギノ角ゴ Pro W3"/>
                <a:cs typeface="ヒラギノ角ゴ Pro W3"/>
              </a:rPr>
              <a:t>; 2004; 2010; 2011) builds her account on </a:t>
            </a:r>
            <a:r>
              <a:rPr lang="en-US" sz="2000" b="1" dirty="0">
                <a:solidFill>
                  <a:srgbClr val="000000"/>
                </a:solidFill>
                <a:latin typeface="Arial"/>
                <a:ea typeface="ヒラギノ角ゴ Pro W3"/>
                <a:cs typeface="ヒラギノ角ゴ Pro W3"/>
              </a:rPr>
              <a:t>James Rachel’s theory of privacy </a:t>
            </a:r>
            <a:r>
              <a:rPr lang="en-US" sz="2000" dirty="0">
                <a:solidFill>
                  <a:srgbClr val="000000"/>
                </a:solidFill>
                <a:latin typeface="Arial"/>
                <a:ea typeface="ヒラギノ角ゴ Pro W3"/>
                <a:cs typeface="ヒラギノ角ゴ Pro W3"/>
              </a:rPr>
              <a:t>–</a:t>
            </a:r>
            <a:br>
              <a:rPr lang="en-US" sz="2000" dirty="0">
                <a:solidFill>
                  <a:srgbClr val="000000"/>
                </a:solidFill>
                <a:latin typeface="Arial"/>
                <a:ea typeface="ヒラギノ角ゴ Pro W3"/>
                <a:cs typeface="ヒラギノ角ゴ Pro W3"/>
              </a:rPr>
            </a:br>
            <a:r>
              <a:rPr lang="en-US" sz="2000" dirty="0">
                <a:solidFill>
                  <a:srgbClr val="000000"/>
                </a:solidFill>
                <a:latin typeface="Arial"/>
                <a:ea typeface="ヒラギノ角ゴ Pro W3"/>
                <a:cs typeface="ヒラギノ角ゴ Pro W3"/>
              </a:rPr>
              <a:t>a </a:t>
            </a:r>
            <a:r>
              <a:rPr lang="en-US" sz="2000" i="1" dirty="0">
                <a:solidFill>
                  <a:srgbClr val="000000"/>
                </a:solidFill>
                <a:latin typeface="Arial"/>
                <a:ea typeface="ヒラギノ角ゴ Pro W3"/>
                <a:cs typeface="ヒラギノ角ゴ Pro W3"/>
              </a:rPr>
              <a:t>relational</a:t>
            </a:r>
            <a:r>
              <a:rPr lang="en-US" sz="2000" dirty="0">
                <a:solidFill>
                  <a:srgbClr val="000000"/>
                </a:solidFill>
                <a:latin typeface="Arial"/>
                <a:ea typeface="ヒラギノ角ゴ Pro W3"/>
                <a:cs typeface="ヒラギノ角ゴ Pro W3"/>
              </a:rPr>
              <a:t> (or, alternatively, </a:t>
            </a:r>
            <a:r>
              <a:rPr lang="en-US" sz="2000" i="1" dirty="0">
                <a:solidFill>
                  <a:srgbClr val="000000"/>
                </a:solidFill>
                <a:latin typeface="Arial"/>
                <a:ea typeface="ヒラギノ角ゴ Pro W3"/>
                <a:cs typeface="ヒラギノ角ゴ Pro W3"/>
              </a:rPr>
              <a:t>social</a:t>
            </a:r>
            <a:r>
              <a:rPr lang="en-US" sz="2000" dirty="0">
                <a:solidFill>
                  <a:srgbClr val="000000"/>
                </a:solidFill>
                <a:latin typeface="Arial"/>
                <a:ea typeface="ヒラギノ角ゴ Pro W3"/>
                <a:cs typeface="ヒラギノ角ゴ Pro W3"/>
              </a:rPr>
              <a:t>) understanding of selfhood.  </a:t>
            </a:r>
          </a:p>
          <a:p>
            <a:pPr marL="360363" indent="-360363" defTabSz="914400">
              <a:buFontTx/>
              <a:buNone/>
            </a:pPr>
            <a:r>
              <a:rPr lang="en-US" sz="2000" dirty="0" err="1">
                <a:solidFill>
                  <a:srgbClr val="000000"/>
                </a:solidFill>
                <a:latin typeface="Arial"/>
                <a:ea typeface="ヒラギノ角ゴ Pro W3"/>
                <a:cs typeface="ヒラギノ角ゴ Pro W3"/>
              </a:rPr>
              <a:t>Rachels</a:t>
            </a:r>
            <a:r>
              <a:rPr lang="en-US" sz="2000" dirty="0">
                <a:solidFill>
                  <a:srgbClr val="000000"/>
                </a:solidFill>
                <a:latin typeface="Arial"/>
                <a:ea typeface="ヒラギノ角ゴ Pro W3"/>
                <a:cs typeface="ヒラギノ角ゴ Pro W3"/>
              </a:rPr>
              <a:t> demarcates a defining connection between </a:t>
            </a:r>
            <a:r>
              <a:rPr lang="en-US" sz="2000" b="1" dirty="0">
                <a:solidFill>
                  <a:srgbClr val="000000"/>
                </a:solidFill>
                <a:latin typeface="Arial"/>
                <a:ea typeface="ヒラギノ角ゴ Pro W3"/>
                <a:cs typeface="ヒラギノ角ゴ Pro W3"/>
              </a:rPr>
              <a:t>privacy expectations</a:t>
            </a:r>
            <a:r>
              <a:rPr lang="en-US" sz="2000" dirty="0">
                <a:solidFill>
                  <a:srgbClr val="000000"/>
                </a:solidFill>
                <a:latin typeface="Arial"/>
                <a:ea typeface="ヒラギノ角ゴ Pro W3"/>
                <a:cs typeface="ヒラギノ角ゴ Pro W3"/>
              </a:rPr>
              <a:t>, on the one hand, and </a:t>
            </a:r>
            <a:r>
              <a:rPr lang="en-US" sz="2000" b="1" dirty="0">
                <a:solidFill>
                  <a:srgbClr val="000000"/>
                </a:solidFill>
                <a:latin typeface="Arial"/>
                <a:ea typeface="ヒラギノ角ゴ Pro W3"/>
                <a:cs typeface="ヒラギノ角ゴ Pro W3"/>
              </a:rPr>
              <a:t>specific social roles</a:t>
            </a:r>
            <a:r>
              <a:rPr lang="en-US" sz="2000" dirty="0">
                <a:solidFill>
                  <a:srgbClr val="000000"/>
                </a:solidFill>
                <a:latin typeface="Arial"/>
                <a:ea typeface="ヒラギノ角ゴ Pro W3"/>
                <a:cs typeface="ヒラギノ角ゴ Pro W3"/>
              </a:rPr>
              <a:t>, on the other, such as “businessman to employee, minister to congregant, doctor to patient, husband to wife, parent to child, and so on” (</a:t>
            </a:r>
            <a:r>
              <a:rPr lang="en-US" sz="2000" dirty="0" err="1">
                <a:solidFill>
                  <a:srgbClr val="000000"/>
                </a:solidFill>
                <a:latin typeface="Arial"/>
                <a:ea typeface="ヒラギノ角ゴ Pro W3"/>
                <a:cs typeface="ヒラギノ角ゴ Pro W3"/>
              </a:rPr>
              <a:t>Rachels</a:t>
            </a:r>
            <a:r>
              <a:rPr lang="en-US" sz="2000" dirty="0">
                <a:solidFill>
                  <a:srgbClr val="000000"/>
                </a:solidFill>
                <a:latin typeface="Arial"/>
                <a:ea typeface="ヒラギノ角ゴ Pro W3"/>
                <a:cs typeface="ヒラギノ角ゴ Pro W3"/>
              </a:rPr>
              <a:t> 1975: 328, cited in </a:t>
            </a:r>
            <a:r>
              <a:rPr lang="en-US" sz="2000" dirty="0" err="1">
                <a:solidFill>
                  <a:srgbClr val="000000"/>
                </a:solidFill>
                <a:latin typeface="Arial"/>
                <a:ea typeface="ヒラギノ角ゴ Pro W3"/>
                <a:cs typeface="ヒラギノ角ゴ Pro W3"/>
              </a:rPr>
              <a:t>Nissenbaum</a:t>
            </a:r>
            <a:r>
              <a:rPr lang="en-US" sz="2000" dirty="0">
                <a:solidFill>
                  <a:srgbClr val="000000"/>
                </a:solidFill>
                <a:latin typeface="Arial"/>
                <a:ea typeface="ヒラギノ角ゴ Pro W3"/>
                <a:cs typeface="ヒラギノ角ゴ Pro W3"/>
              </a:rPr>
              <a:t> 2010:  65, 123). </a:t>
            </a:r>
            <a:endParaRPr lang="en-US" sz="2000" dirty="0" smtClean="0">
              <a:solidFill>
                <a:srgbClr val="000000"/>
              </a:solidFill>
              <a:latin typeface="Arial"/>
              <a:ea typeface="ヒラギノ角ゴ Pro W3"/>
              <a:cs typeface="ヒラギノ角ゴ Pro W3"/>
            </a:endParaRPr>
          </a:p>
          <a:p>
            <a:pPr marL="360363" indent="-360363" defTabSz="914400">
              <a:buFontTx/>
              <a:buNone/>
            </a:pPr>
            <a:endParaRPr lang="en-US" sz="2000" dirty="0">
              <a:solidFill>
                <a:srgbClr val="000000"/>
              </a:solidFill>
              <a:latin typeface="Arial"/>
              <a:ea typeface="ヒラギノ角ゴ Pro W3"/>
              <a:cs typeface="ヒラギノ角ゴ Pro W3"/>
            </a:endParaRPr>
          </a:p>
          <a:p>
            <a:pPr marL="360363" indent="-360363" defTabSz="914400">
              <a:buFontTx/>
              <a:buNone/>
            </a:pPr>
            <a:r>
              <a:rPr lang="en-US" sz="2000" dirty="0" smtClean="0">
                <a:solidFill>
                  <a:srgbClr val="000000"/>
                </a:solidFill>
                <a:latin typeface="Arial"/>
                <a:ea typeface="ヒラギノ角ゴ Pro W3"/>
                <a:cs typeface="ヒラギノ角ゴ Pro W3"/>
                <a:sym typeface="Wingdings"/>
              </a:rPr>
              <a:t> </a:t>
            </a:r>
            <a:r>
              <a:rPr lang="en-US" sz="2000" i="1" dirty="0" smtClean="0">
                <a:solidFill>
                  <a:srgbClr val="000000"/>
                </a:solidFill>
                <a:latin typeface="Arial"/>
                <a:ea typeface="ヒラギノ角ゴ Pro W3"/>
                <a:cs typeface="ヒラギノ角ゴ Pro W3"/>
              </a:rPr>
              <a:t>contextual </a:t>
            </a:r>
            <a:r>
              <a:rPr lang="en-US" sz="2000" i="1" dirty="0">
                <a:solidFill>
                  <a:srgbClr val="000000"/>
                </a:solidFill>
                <a:latin typeface="Arial"/>
                <a:ea typeface="ヒラギノ角ゴ Pro W3"/>
                <a:cs typeface="ヒラギノ角ゴ Pro W3"/>
              </a:rPr>
              <a:t>integrity</a:t>
            </a:r>
            <a:r>
              <a:rPr lang="en-US" sz="2000" dirty="0">
                <a:solidFill>
                  <a:srgbClr val="000000"/>
                </a:solidFill>
                <a:latin typeface="Arial"/>
                <a:ea typeface="ヒラギノ角ゴ Pro W3"/>
                <a:cs typeface="ヒラギノ角ゴ Pro W3"/>
              </a:rPr>
              <a:t> based </a:t>
            </a:r>
            <a:r>
              <a:rPr lang="en-US" sz="2000" b="1" dirty="0">
                <a:solidFill>
                  <a:srgbClr val="000000"/>
                </a:solidFill>
                <a:latin typeface="Arial"/>
                <a:ea typeface="ヒラギノ角ゴ Pro W3"/>
                <a:cs typeface="ヒラギノ角ゴ Pro W3"/>
              </a:rPr>
              <a:t>on the norms of information flow</a:t>
            </a:r>
            <a:r>
              <a:rPr lang="en-US" sz="2000" dirty="0">
                <a:solidFill>
                  <a:srgbClr val="000000"/>
                </a:solidFill>
                <a:latin typeface="Arial"/>
                <a:ea typeface="ヒラギノ角ゴ Pro W3"/>
                <a:cs typeface="ヒラギノ角ゴ Pro W3"/>
              </a:rPr>
              <a:t> and on the idea that </a:t>
            </a:r>
            <a:r>
              <a:rPr lang="en-US" sz="2000" b="1" dirty="0">
                <a:solidFill>
                  <a:srgbClr val="000000"/>
                </a:solidFill>
                <a:latin typeface="Arial"/>
                <a:ea typeface="ヒラギノ角ゴ Pro W3"/>
                <a:cs typeface="ヒラギノ角ゴ Pro W3"/>
              </a:rPr>
              <a:t>one engages in self-disclosure within a context that involves situational expectations of privacy</a:t>
            </a:r>
          </a:p>
          <a:p>
            <a:pPr marL="449263" indent="0" defTabSz="914400">
              <a:buFontTx/>
              <a:buNone/>
            </a:pPr>
            <a:r>
              <a:rPr lang="en-US" sz="2000" b="1" dirty="0">
                <a:solidFill>
                  <a:srgbClr val="000000"/>
                </a:solidFill>
                <a:latin typeface="Arial"/>
                <a:ea typeface="ヒラギノ角ゴ Pro W3"/>
                <a:cs typeface="ヒラギノ角ゴ Pro W3"/>
                <a:sym typeface="Wingdings"/>
              </a:rPr>
              <a:t> </a:t>
            </a:r>
            <a:r>
              <a:rPr lang="en-US" sz="2000" b="1" dirty="0">
                <a:solidFill>
                  <a:srgbClr val="000000"/>
                </a:solidFill>
                <a:latin typeface="Arial"/>
                <a:ea typeface="ヒラギノ角ゴ Pro W3"/>
                <a:cs typeface="ヒラギノ角ゴ Pro W3"/>
              </a:rPr>
              <a:t>privacy rights </a:t>
            </a:r>
            <a:r>
              <a:rPr lang="en-US" sz="2000" dirty="0">
                <a:solidFill>
                  <a:srgbClr val="000000"/>
                </a:solidFill>
                <a:latin typeface="Arial"/>
                <a:ea typeface="ヒラギノ角ゴ Pro W3"/>
                <a:cs typeface="ヒラギノ角ゴ Pro W3"/>
              </a:rPr>
              <a:t>defined in terms of </a:t>
            </a:r>
            <a:r>
              <a:rPr lang="en-US" sz="2000" b="1" dirty="0">
                <a:solidFill>
                  <a:srgbClr val="000000"/>
                </a:solidFill>
                <a:latin typeface="Arial"/>
                <a:ea typeface="ヒラギノ角ゴ Pro W3"/>
                <a:cs typeface="ヒラギノ角ゴ Pro W3"/>
              </a:rPr>
              <a:t>flows of information </a:t>
            </a:r>
            <a:r>
              <a:rPr lang="en-US" sz="2000" dirty="0">
                <a:solidFill>
                  <a:srgbClr val="000000"/>
                </a:solidFill>
                <a:latin typeface="Arial"/>
                <a:ea typeface="ヒラギノ角ゴ Pro W3"/>
                <a:cs typeface="ヒラギノ角ゴ Pro W3"/>
              </a:rPr>
              <a:t>as “appropriate” to a given </a:t>
            </a:r>
            <a:r>
              <a:rPr lang="en-US" sz="2000" b="1" dirty="0">
                <a:solidFill>
                  <a:srgbClr val="000000"/>
                </a:solidFill>
                <a:latin typeface="Arial"/>
                <a:ea typeface="ヒラギノ角ゴ Pro W3"/>
                <a:cs typeface="ヒラギノ角ゴ Pro W3"/>
              </a:rPr>
              <a:t>context</a:t>
            </a:r>
            <a:r>
              <a:rPr lang="en-US" sz="2000" dirty="0">
                <a:solidFill>
                  <a:srgbClr val="000000"/>
                </a:solidFill>
                <a:latin typeface="Arial"/>
                <a:ea typeface="ヒラギノ角ゴ Pro W3"/>
                <a:cs typeface="ヒラギノ角ゴ Pro W3"/>
              </a:rPr>
              <a:t>: </a:t>
            </a:r>
          </a:p>
        </p:txBody>
      </p:sp>
    </p:spTree>
    <p:extLst>
      <p:ext uri="{BB962C8B-B14F-4D97-AF65-F5344CB8AC3E}">
        <p14:creationId xmlns:p14="http://schemas.microsoft.com/office/powerpoint/2010/main" val="4112215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476672"/>
            <a:ext cx="8291264" cy="720080"/>
          </a:xfrm>
        </p:spPr>
        <p:txBody>
          <a:bodyPr/>
          <a:lstStyle/>
          <a:p>
            <a:pPr algn="ctr" eaLnBrk="1" hangingPunct="1"/>
            <a:r>
              <a:rPr lang="en-US" sz="2600" b="0" kern="1200" dirty="0">
                <a:solidFill>
                  <a:prstClr val="black"/>
                </a:solidFill>
                <a:latin typeface="Calibri"/>
              </a:rPr>
              <a:t/>
            </a:r>
            <a:br>
              <a:rPr lang="en-US" sz="2600" b="0" kern="1200" dirty="0">
                <a:solidFill>
                  <a:prstClr val="black"/>
                </a:solidFill>
                <a:latin typeface="Calibri"/>
              </a:rPr>
            </a:br>
            <a:endParaRPr lang="nb-NO" sz="2400" dirty="0" smtClean="0"/>
          </a:p>
        </p:txBody>
      </p:sp>
      <p:sp>
        <p:nvSpPr>
          <p:cNvPr id="16387" name="Content Placeholder 2"/>
          <p:cNvSpPr>
            <a:spLocks noGrp="1"/>
          </p:cNvSpPr>
          <p:nvPr>
            <p:ph idx="1"/>
          </p:nvPr>
        </p:nvSpPr>
        <p:spPr>
          <a:xfrm>
            <a:off x="323528" y="617984"/>
            <a:ext cx="8568952" cy="4971256"/>
          </a:xfrm>
        </p:spPr>
        <p:txBody>
          <a:bodyPr/>
          <a:lstStyle/>
          <a:p>
            <a:pPr marL="0" indent="0">
              <a:buNone/>
            </a:pPr>
            <a:r>
              <a:rPr lang="en-US" sz="2000" b="1" dirty="0" smtClean="0"/>
              <a:t>iii) </a:t>
            </a:r>
            <a:r>
              <a:rPr lang="en-US" sz="2000" b="1" i="1" dirty="0" smtClean="0"/>
              <a:t>Changing</a:t>
            </a:r>
            <a:r>
              <a:rPr lang="en-US" sz="2000" b="1" dirty="0" smtClean="0"/>
              <a:t> conceptions of selfhood </a:t>
            </a:r>
            <a:r>
              <a:rPr lang="en-US" sz="2000" b="1" dirty="0" smtClean="0">
                <a:sym typeface="Wingdings"/>
              </a:rPr>
              <a:t> privacy / </a:t>
            </a:r>
            <a:r>
              <a:rPr lang="en-US" sz="2000" b="1" i="1" dirty="0" err="1" smtClean="0">
                <a:sym typeface="Wingdings"/>
              </a:rPr>
              <a:t>privatlivet</a:t>
            </a:r>
            <a:endParaRPr lang="en-US" sz="2000" i="1" dirty="0"/>
          </a:p>
        </p:txBody>
      </p:sp>
      <p:sp>
        <p:nvSpPr>
          <p:cNvPr id="5" name="Content Placeholder 2"/>
          <p:cNvSpPr txBox="1">
            <a:spLocks/>
          </p:cNvSpPr>
          <p:nvPr/>
        </p:nvSpPr>
        <p:spPr bwMode="auto">
          <a:xfrm>
            <a:off x="323528" y="980728"/>
            <a:ext cx="8566121" cy="5753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a:lstStyle>
          <a:p>
            <a:pPr marL="7938" indent="0" defTabSz="914400">
              <a:buFontTx/>
              <a:buNone/>
            </a:pPr>
            <a:r>
              <a:rPr lang="nb-NO" sz="2000" dirty="0" smtClean="0">
                <a:solidFill>
                  <a:srgbClr val="000000"/>
                </a:solidFill>
                <a:latin typeface="Arial"/>
                <a:ea typeface="ヒラギノ角ゴ Pro W3"/>
                <a:cs typeface="ヒラギノ角ゴ Pro W3"/>
              </a:rPr>
              <a:t>A first </a:t>
            </a:r>
            <a:r>
              <a:rPr lang="nb-NO" sz="2000" dirty="0" err="1" smtClean="0">
                <a:solidFill>
                  <a:srgbClr val="000000"/>
                </a:solidFill>
                <a:latin typeface="Arial"/>
                <a:ea typeface="ヒラギノ角ゴ Pro W3"/>
                <a:cs typeface="ヒラギノ角ゴ Pro W3"/>
              </a:rPr>
              <a:t>approximation</a:t>
            </a:r>
            <a:r>
              <a:rPr lang="nb-NO" sz="2000" dirty="0" smtClean="0">
                <a:solidFill>
                  <a:srgbClr val="000000"/>
                </a:solidFill>
                <a:latin typeface="Arial"/>
                <a:ea typeface="ヒラギノ角ゴ Pro W3"/>
                <a:cs typeface="ヒラギノ角ゴ Pro W3"/>
              </a:rPr>
              <a:t>? NESH 2006 </a:t>
            </a:r>
            <a:endParaRPr lang="nb-NO" sz="2000" dirty="0">
              <a:solidFill>
                <a:srgbClr val="000000"/>
              </a:solidFill>
              <a:latin typeface="Arial"/>
              <a:ea typeface="ヒラギノ角ゴ Pro W3"/>
              <a:cs typeface="ヒラギノ角ゴ Pro W3"/>
            </a:endParaRPr>
          </a:p>
          <a:p>
            <a:pPr marL="7938" indent="0" defTabSz="914400">
              <a:buFontTx/>
              <a:buNone/>
            </a:pPr>
            <a:r>
              <a:rPr lang="en-US" sz="2000" b="1" i="1" dirty="0" smtClean="0">
                <a:solidFill>
                  <a:srgbClr val="FF0000"/>
                </a:solidFill>
                <a:latin typeface="Arial"/>
                <a:ea typeface="ヒラギノ角ゴ Pro W3"/>
                <a:cs typeface="ヒラギノ角ゴ Pro W3"/>
              </a:rPr>
              <a:t>13</a:t>
            </a:r>
            <a:r>
              <a:rPr lang="en-US" sz="2000" b="1" i="1" dirty="0">
                <a:solidFill>
                  <a:srgbClr val="FF0000"/>
                </a:solidFill>
                <a:latin typeface="Arial"/>
                <a:ea typeface="ヒラギノ角ゴ Pro W3"/>
                <a:cs typeface="ヒラギノ角ゴ Pro W3"/>
              </a:rPr>
              <a:t>. The obligation to respect individuals’ privacy and close relationships</a:t>
            </a:r>
            <a:endParaRPr lang="nb-NO" sz="2000" dirty="0">
              <a:solidFill>
                <a:srgbClr val="FF0000"/>
              </a:solidFill>
              <a:latin typeface="Arial"/>
              <a:ea typeface="ヒラギノ角ゴ Pro W3"/>
              <a:cs typeface="ヒラギノ角ゴ Pro W3"/>
            </a:endParaRPr>
          </a:p>
          <a:p>
            <a:pPr marL="0" indent="0" defTabSz="914400">
              <a:buFontTx/>
              <a:buNone/>
            </a:pPr>
            <a:r>
              <a:rPr lang="en-US" sz="2000" b="1" i="1" dirty="0">
                <a:solidFill>
                  <a:srgbClr val="FF0000"/>
                </a:solidFill>
                <a:latin typeface="Arial"/>
                <a:ea typeface="ヒラギノ角ゴ Pro W3"/>
                <a:cs typeface="ヒラギノ角ゴ Pro W3"/>
              </a:rPr>
              <a:t>Researchers shall show due respect for an individual’s privacy. Informants are entitled to be able to check whether confidential information about them is accessible to others.</a:t>
            </a:r>
            <a:endParaRPr lang="nb-NO" sz="2000" dirty="0">
              <a:solidFill>
                <a:srgbClr val="FF0000"/>
              </a:solidFill>
              <a:latin typeface="Arial"/>
              <a:ea typeface="ヒラギノ角ゴ Pro W3"/>
              <a:cs typeface="ヒラギノ角ゴ Pro W3"/>
            </a:endParaRPr>
          </a:p>
          <a:p>
            <a:pPr marL="0" indent="0" defTabSz="914400">
              <a:buFontTx/>
              <a:buNone/>
            </a:pPr>
            <a:r>
              <a:rPr lang="en-US" sz="1800" dirty="0">
                <a:solidFill>
                  <a:srgbClr val="000000"/>
                </a:solidFill>
                <a:latin typeface="Arial"/>
                <a:ea typeface="ヒラギノ角ゴ Pro W3"/>
                <a:cs typeface="ヒラギノ角ゴ Pro W3"/>
              </a:rPr>
              <a:t>Respect for privacy aims at protecting individuals against unwanted interference and exposure. This applies not only to emotional issues, but also to questions that involve sickness and health, political and religious opinions, and sexual orientation. </a:t>
            </a:r>
            <a:endParaRPr lang="nb-NO" sz="1800" dirty="0">
              <a:solidFill>
                <a:srgbClr val="000000"/>
              </a:solidFill>
              <a:latin typeface="Arial"/>
              <a:ea typeface="ヒラギノ角ゴ Pro W3"/>
              <a:cs typeface="ヒラギノ角ゴ Pro W3"/>
            </a:endParaRPr>
          </a:p>
          <a:p>
            <a:pPr marL="0" indent="0" defTabSz="914400">
              <a:buFontTx/>
              <a:buNone/>
            </a:pPr>
            <a:r>
              <a:rPr lang="en-US" sz="1800" dirty="0">
                <a:solidFill>
                  <a:srgbClr val="000000"/>
                </a:solidFill>
                <a:latin typeface="Arial"/>
                <a:ea typeface="ヒラギノ角ゴ Pro W3"/>
                <a:cs typeface="ヒラギノ角ゴ Pro W3"/>
              </a:rPr>
              <a:t>Researchers should be especially compassionate when they ask questions that involve intimate issues and they should avoid placing informants under pressure. What is perceived as sensitive information can vary from one individual or group to the next. </a:t>
            </a:r>
            <a:endParaRPr lang="nb-NO" sz="1800" dirty="0">
              <a:solidFill>
                <a:srgbClr val="000000"/>
              </a:solidFill>
              <a:latin typeface="Arial"/>
              <a:ea typeface="ヒラギノ角ゴ Pro W3"/>
              <a:cs typeface="ヒラギノ角ゴ Pro W3"/>
            </a:endParaRPr>
          </a:p>
          <a:p>
            <a:pPr marL="0" indent="0" defTabSz="914400">
              <a:buFontTx/>
              <a:buNone/>
            </a:pPr>
            <a:r>
              <a:rPr lang="en-US" sz="1800" dirty="0">
                <a:solidFill>
                  <a:srgbClr val="000000"/>
                </a:solidFill>
                <a:latin typeface="Arial"/>
                <a:ea typeface="ヒラギノ角ゴ Pro W3"/>
                <a:cs typeface="ヒラギノ角ゴ Pro W3"/>
              </a:rPr>
              <a:t>Distinguishing between the private and public spheres can sometimes be difficult when it comes to information about </a:t>
            </a:r>
            <a:r>
              <a:rPr lang="en-US" sz="1800" dirty="0" err="1">
                <a:solidFill>
                  <a:srgbClr val="000000"/>
                </a:solidFill>
                <a:latin typeface="Arial"/>
                <a:ea typeface="ヒラギノ角ゴ Pro W3"/>
                <a:cs typeface="ヒラギノ角ゴ Pro W3"/>
              </a:rPr>
              <a:t>behaviour</a:t>
            </a:r>
            <a:r>
              <a:rPr lang="en-US" sz="1800" dirty="0">
                <a:solidFill>
                  <a:srgbClr val="000000"/>
                </a:solidFill>
                <a:latin typeface="Arial"/>
                <a:ea typeface="ヒラギノ角ゴ Pro W3"/>
                <a:cs typeface="ヒラギノ角ゴ Pro W3"/>
              </a:rPr>
              <a:t> that is communicated and stored on the Internet</a:t>
            </a:r>
            <a:r>
              <a:rPr lang="en-US" sz="1800" dirty="0" smtClean="0">
                <a:solidFill>
                  <a:srgbClr val="000000"/>
                </a:solidFill>
                <a:latin typeface="Arial"/>
                <a:ea typeface="ヒラギノ角ゴ Pro W3"/>
                <a:cs typeface="ヒラギノ角ゴ Pro W3"/>
              </a:rPr>
              <a:t>. </a:t>
            </a:r>
            <a:r>
              <a:rPr lang="en-US" sz="1800" dirty="0">
                <a:solidFill>
                  <a:srgbClr val="000000"/>
                </a:solidFill>
                <a:latin typeface="Arial"/>
                <a:ea typeface="ヒラギノ角ゴ Pro W3"/>
                <a:cs typeface="ヒラギノ角ゴ Pro W3"/>
              </a:rPr>
              <a:t>When using material from such interactions, researchers must pay sufficient attention to the fact that people’s understanding of what is private and what is public in such media can vary</a:t>
            </a:r>
            <a:r>
              <a:rPr lang="en-US" sz="1800" dirty="0" smtClean="0">
                <a:solidFill>
                  <a:srgbClr val="000000"/>
                </a:solidFill>
                <a:latin typeface="Arial"/>
                <a:ea typeface="ヒラギノ角ゴ Pro W3"/>
                <a:cs typeface="ヒラギノ角ゴ Pro W3"/>
              </a:rPr>
              <a:t>. (NESH 2006 B.13, p. 17)</a:t>
            </a:r>
            <a:endParaRPr lang="nb-NO" sz="1800" dirty="0">
              <a:solidFill>
                <a:srgbClr val="000000"/>
              </a:solidFill>
              <a:latin typeface="Arial"/>
              <a:ea typeface="ヒラギノ角ゴ Pro W3"/>
              <a:cs typeface="ヒラギノ角ゴ Pro W3"/>
            </a:endParaRPr>
          </a:p>
          <a:p>
            <a:pPr marL="7938" indent="0" defTabSz="914400">
              <a:buFontTx/>
              <a:buNone/>
            </a:pPr>
            <a:endParaRPr lang="nb-NO" sz="2000" dirty="0">
              <a:solidFill>
                <a:srgbClr val="000000"/>
              </a:solidFill>
              <a:latin typeface="Arial"/>
              <a:ea typeface="ヒラギノ角ゴ Pro W3"/>
              <a:cs typeface="ヒラギノ角ゴ Pro W3"/>
            </a:endParaRPr>
          </a:p>
        </p:txBody>
      </p:sp>
    </p:spTree>
    <p:extLst>
      <p:ext uri="{BB962C8B-B14F-4D97-AF65-F5344CB8AC3E}">
        <p14:creationId xmlns:p14="http://schemas.microsoft.com/office/powerpoint/2010/main" val="768817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601598"/>
            <a:ext cx="7696200" cy="574576"/>
          </a:xfrm>
        </p:spPr>
        <p:txBody>
          <a:bodyPr/>
          <a:lstStyle/>
          <a:p>
            <a:pPr algn="ctr" eaLnBrk="1" hangingPunct="1"/>
            <a:r>
              <a:rPr lang="nb-NO" sz="2400" dirty="0" smtClean="0"/>
              <a:t>1.C  </a:t>
            </a:r>
            <a:r>
              <a:rPr lang="nb-NO" sz="2400" dirty="0" err="1" smtClean="0"/>
              <a:t>You</a:t>
            </a:r>
            <a:r>
              <a:rPr lang="nb-NO" sz="2400" dirty="0" smtClean="0"/>
              <a:t> </a:t>
            </a:r>
            <a:r>
              <a:rPr lang="nb-NO" sz="2400" dirty="0" err="1" smtClean="0"/>
              <a:t>can’t</a:t>
            </a:r>
            <a:r>
              <a:rPr lang="nb-NO" sz="2400" dirty="0" smtClean="0"/>
              <a:t> </a:t>
            </a:r>
            <a:r>
              <a:rPr lang="nb-NO" sz="2400" dirty="0" err="1" smtClean="0"/>
              <a:t>always</a:t>
            </a:r>
            <a:r>
              <a:rPr lang="nb-NO" sz="2400" dirty="0" smtClean="0"/>
              <a:t> </a:t>
            </a:r>
            <a:r>
              <a:rPr lang="nb-NO" sz="2400" dirty="0" err="1" smtClean="0"/>
              <a:t>get</a:t>
            </a:r>
            <a:r>
              <a:rPr lang="nb-NO" sz="2400" dirty="0" smtClean="0"/>
              <a:t> </a:t>
            </a:r>
            <a:r>
              <a:rPr lang="nb-NO" sz="2400" dirty="0" err="1" smtClean="0"/>
              <a:t>what</a:t>
            </a:r>
            <a:r>
              <a:rPr lang="nb-NO" sz="2400" dirty="0" smtClean="0"/>
              <a:t> </a:t>
            </a:r>
            <a:r>
              <a:rPr lang="nb-NO" sz="2400" dirty="0" err="1" smtClean="0"/>
              <a:t>you</a:t>
            </a:r>
            <a:r>
              <a:rPr lang="nb-NO" sz="2400" dirty="0" smtClean="0"/>
              <a:t> </a:t>
            </a:r>
            <a:r>
              <a:rPr lang="nb-NO" sz="2400" dirty="0" err="1" smtClean="0"/>
              <a:t>want</a:t>
            </a:r>
            <a:r>
              <a:rPr lang="nb-NO" sz="2400" dirty="0" smtClean="0"/>
              <a:t> …</a:t>
            </a:r>
          </a:p>
        </p:txBody>
      </p:sp>
      <p:sp>
        <p:nvSpPr>
          <p:cNvPr id="16387" name="Content Placeholder 2"/>
          <p:cNvSpPr>
            <a:spLocks noGrp="1"/>
          </p:cNvSpPr>
          <p:nvPr>
            <p:ph idx="1"/>
          </p:nvPr>
        </p:nvSpPr>
        <p:spPr>
          <a:xfrm>
            <a:off x="539552" y="1268760"/>
            <a:ext cx="8352928" cy="5589240"/>
          </a:xfrm>
        </p:spPr>
        <p:txBody>
          <a:bodyPr/>
          <a:lstStyle/>
          <a:p>
            <a:pPr marL="0" indent="0">
              <a:buNone/>
            </a:pPr>
            <a:r>
              <a:rPr lang="en-US" sz="2400" dirty="0" smtClean="0"/>
              <a:t>While there are often methodologically sound and ethically legitimate / justified ways of (re)solving the ethical challenges raised in a given research project –</a:t>
            </a:r>
          </a:p>
          <a:p>
            <a:pPr marL="0" indent="0">
              <a:buNone/>
            </a:pPr>
            <a:r>
              <a:rPr lang="en-US" sz="2400" dirty="0" smtClean="0"/>
              <a:t>occasionally there are not: </a:t>
            </a:r>
            <a:r>
              <a:rPr lang="en-US" sz="2400" b="1" dirty="0" smtClean="0"/>
              <a:t>sometimes </a:t>
            </a:r>
            <a:r>
              <a:rPr lang="en-US" sz="2400" b="1" dirty="0"/>
              <a:t>the answer is “no</a:t>
            </a:r>
            <a:r>
              <a:rPr lang="en-US" sz="2400" b="1" dirty="0" smtClean="0"/>
              <a:t>”</a:t>
            </a:r>
          </a:p>
          <a:p>
            <a:pPr marL="0" indent="0">
              <a:buNone/>
            </a:pPr>
            <a:r>
              <a:rPr lang="en-US" sz="2400" b="1" dirty="0" smtClean="0"/>
              <a:t>E.g. </a:t>
            </a:r>
            <a:r>
              <a:rPr lang="en-US" sz="2400" dirty="0" smtClean="0"/>
              <a:t> </a:t>
            </a:r>
          </a:p>
          <a:p>
            <a:pPr marL="719138" indent="-268288">
              <a:buNone/>
            </a:pPr>
            <a:r>
              <a:rPr lang="en-US" sz="2000" dirty="0" smtClean="0"/>
              <a:t>(earlier?) “</a:t>
            </a:r>
            <a:r>
              <a:rPr lang="en-US" sz="2000" b="1" dirty="0" smtClean="0"/>
              <a:t>no-go” areas</a:t>
            </a:r>
            <a:r>
              <a:rPr lang="en-US" sz="2000" dirty="0" smtClean="0"/>
              <a:t>: pro-</a:t>
            </a:r>
            <a:r>
              <a:rPr lang="en-US" sz="2000" dirty="0" err="1" smtClean="0"/>
              <a:t>ana</a:t>
            </a:r>
            <a:r>
              <a:rPr lang="en-US" sz="2000" dirty="0" smtClean="0"/>
              <a:t>, cutting, suicide sites …</a:t>
            </a:r>
          </a:p>
          <a:p>
            <a:pPr marL="719138" indent="-268288">
              <a:buNone/>
            </a:pPr>
            <a:r>
              <a:rPr lang="en-US" sz="2000" b="1" dirty="0" smtClean="0"/>
              <a:t>danger(s) to researchers</a:t>
            </a:r>
            <a:r>
              <a:rPr lang="en-US" sz="2000" dirty="0" smtClean="0"/>
              <a:t> – retribution from informants, colleagues, angered by published findings, etc.</a:t>
            </a:r>
          </a:p>
          <a:p>
            <a:pPr marL="268288" indent="-268288">
              <a:buNone/>
            </a:pPr>
            <a:r>
              <a:rPr lang="en-US" sz="2200" b="1" dirty="0" smtClean="0"/>
              <a:t>Also: “middle ground problems” – </a:t>
            </a:r>
            <a:r>
              <a:rPr lang="en-US" sz="2200" dirty="0" smtClean="0"/>
              <a:t>what are researchers’ responsibilities when they uncover information that suggests imminent/possible harm to either an informant or someone else</a:t>
            </a:r>
            <a:r>
              <a:rPr lang="en-US" sz="2400" dirty="0" smtClean="0"/>
              <a:t>? </a:t>
            </a:r>
            <a:br>
              <a:rPr lang="en-US" sz="2400" dirty="0" smtClean="0"/>
            </a:br>
            <a:r>
              <a:rPr lang="en-US" sz="2000" dirty="0" smtClean="0">
                <a:sym typeface="Wingdings"/>
              </a:rPr>
              <a:t> legal and professional ethical requirements, </a:t>
            </a:r>
            <a:r>
              <a:rPr lang="en-US" sz="2000" dirty="0" err="1" smtClean="0">
                <a:sym typeface="Wingdings"/>
              </a:rPr>
              <a:t>etc</a:t>
            </a:r>
            <a:r>
              <a:rPr lang="en-US" sz="2000" dirty="0">
                <a:sym typeface="Wingdings"/>
              </a:rPr>
              <a:t/>
            </a:r>
            <a:br>
              <a:rPr lang="en-US" sz="2000" dirty="0">
                <a:sym typeface="Wingdings"/>
              </a:rPr>
            </a:br>
            <a:r>
              <a:rPr lang="en-US" sz="2000" dirty="0" smtClean="0">
                <a:sym typeface="Wingdings"/>
              </a:rPr>
              <a:t> international projects: </a:t>
            </a:r>
            <a:r>
              <a:rPr lang="en-US" sz="2000" b="1" i="1" dirty="0" smtClean="0">
                <a:sym typeface="Wingdings"/>
              </a:rPr>
              <a:t>which</a:t>
            </a:r>
            <a:r>
              <a:rPr lang="en-US" sz="2000" b="1" dirty="0" smtClean="0">
                <a:sym typeface="Wingdings"/>
              </a:rPr>
              <a:t> national laws do we follow re. encryption and secure storage of data</a:t>
            </a:r>
            <a:r>
              <a:rPr lang="en-US" sz="2000" dirty="0" smtClean="0">
                <a:sym typeface="Wingdings"/>
              </a:rPr>
              <a:t>?</a:t>
            </a:r>
            <a:endParaRPr lang="en-US" sz="2000" b="1" dirty="0"/>
          </a:p>
          <a:p>
            <a:pPr marL="0" indent="0">
              <a:buNone/>
            </a:pPr>
            <a:endParaRPr lang="en-US" sz="2400" dirty="0"/>
          </a:p>
        </p:txBody>
      </p:sp>
      <p:pic>
        <p:nvPicPr>
          <p:cNvPr id="4" name="Picture 3" descr="vox-featured-small.jpg"/>
          <p:cNvPicPr>
            <a:picLocks noChangeAspect="1"/>
          </p:cNvPicPr>
          <p:nvPr/>
        </p:nvPicPr>
        <p:blipFill rotWithShape="1">
          <a:blip r:embed="rId2">
            <a:extLst>
              <a:ext uri="{28A0092B-C50C-407E-A947-70E740481C1C}">
                <a14:useLocalDpi xmlns:a14="http://schemas.microsoft.com/office/drawing/2010/main" val="0"/>
              </a:ext>
            </a:extLst>
          </a:blip>
          <a:srcRect l="30700"/>
          <a:stretch/>
        </p:blipFill>
        <p:spPr>
          <a:xfrm>
            <a:off x="0" y="0"/>
            <a:ext cx="9522686" cy="4658273"/>
          </a:xfrm>
          <a:prstGeom prst="rect">
            <a:avLst/>
          </a:prstGeom>
        </p:spPr>
      </p:pic>
    </p:spTree>
    <p:extLst>
      <p:ext uri="{BB962C8B-B14F-4D97-AF65-F5344CB8AC3E}">
        <p14:creationId xmlns:p14="http://schemas.microsoft.com/office/powerpoint/2010/main" val="225896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smtClean="0"/>
              <a:t>1. </a:t>
            </a:r>
            <a:r>
              <a:rPr lang="nb-NO" sz="2400" dirty="0" err="1" smtClean="0"/>
              <a:t>Introduction</a:t>
            </a:r>
            <a:endParaRPr lang="nb-NO" sz="2400" dirty="0" smtClean="0"/>
          </a:p>
        </p:txBody>
      </p:sp>
      <p:sp>
        <p:nvSpPr>
          <p:cNvPr id="16387" name="Content Placeholder 2"/>
          <p:cNvSpPr>
            <a:spLocks noGrp="1"/>
          </p:cNvSpPr>
          <p:nvPr>
            <p:ph idx="1"/>
          </p:nvPr>
        </p:nvSpPr>
        <p:spPr>
          <a:xfrm>
            <a:off x="251520" y="980728"/>
            <a:ext cx="8640960" cy="5472608"/>
          </a:xfrm>
        </p:spPr>
        <p:txBody>
          <a:bodyPr/>
          <a:lstStyle/>
          <a:p>
            <a:pPr marL="0" indent="0">
              <a:buNone/>
            </a:pPr>
            <a:r>
              <a:rPr lang="en-US" sz="2200" b="1" dirty="0"/>
              <a:t>In sum</a:t>
            </a:r>
            <a:r>
              <a:rPr lang="en-US" sz="2200" dirty="0"/>
              <a:t>: given </a:t>
            </a:r>
          </a:p>
          <a:p>
            <a:pPr marL="619125" indent="-346075">
              <a:buNone/>
            </a:pPr>
            <a:r>
              <a:rPr lang="en-US" sz="2200" dirty="0"/>
              <a:t>1) the range of possible ethical decision-making procedures (</a:t>
            </a:r>
            <a:r>
              <a:rPr lang="en-US" sz="2200" b="1" i="1" dirty="0"/>
              <a:t>utilitarianism, deontology</a:t>
            </a:r>
            <a:r>
              <a:rPr lang="en-US" sz="2200" b="1" i="1" dirty="0" smtClean="0"/>
              <a:t>, virtue ethics, </a:t>
            </a:r>
            <a:r>
              <a:rPr lang="en-US" sz="2200" b="1" i="1" dirty="0"/>
              <a:t>feminist ethics</a:t>
            </a:r>
            <a:r>
              <a:rPr lang="en-US" sz="2200" dirty="0"/>
              <a:t>, etc.), </a:t>
            </a:r>
          </a:p>
          <a:p>
            <a:pPr marL="619125" indent="-346075">
              <a:buNone/>
            </a:pPr>
            <a:r>
              <a:rPr lang="en-US" sz="2200" dirty="0"/>
              <a:t>2) the </a:t>
            </a:r>
            <a:r>
              <a:rPr lang="en-US" sz="2200" b="1" i="1" dirty="0"/>
              <a:t>multiple interpretations </a:t>
            </a:r>
            <a:r>
              <a:rPr lang="en-US" sz="2200" dirty="0"/>
              <a:t>and </a:t>
            </a:r>
            <a:r>
              <a:rPr lang="en-US" sz="2200" b="1" i="1" dirty="0"/>
              <a:t>applications</a:t>
            </a:r>
            <a:r>
              <a:rPr lang="en-US" sz="2200" dirty="0"/>
              <a:t> of these procedures to specific cases, and</a:t>
            </a:r>
          </a:p>
          <a:p>
            <a:pPr marL="619125" indent="-346075">
              <a:buNone/>
            </a:pPr>
            <a:r>
              <a:rPr lang="en-US" sz="2200" dirty="0"/>
              <a:t>3) their refraction through </a:t>
            </a:r>
            <a:r>
              <a:rPr lang="en-US" sz="2200" b="1" i="1" dirty="0"/>
              <a:t>culturally-diverse emphases </a:t>
            </a:r>
            <a:r>
              <a:rPr lang="en-US" sz="2200" dirty="0"/>
              <a:t>and </a:t>
            </a:r>
            <a:r>
              <a:rPr lang="en-US" sz="2200" b="1" i="1" dirty="0"/>
              <a:t>values</a:t>
            </a:r>
            <a:r>
              <a:rPr lang="en-US" sz="2200" dirty="0"/>
              <a:t> across the globe </a:t>
            </a:r>
          </a:p>
          <a:p>
            <a:pPr marL="0" indent="0">
              <a:buNone/>
            </a:pPr>
            <a:r>
              <a:rPr lang="en-US" sz="2200" dirty="0"/>
              <a:t>– </a:t>
            </a:r>
            <a:r>
              <a:rPr lang="en-US" sz="2200" dirty="0" smtClean="0"/>
              <a:t>ethical issues – both broadly (“what is the meaning of life”) and as raised </a:t>
            </a:r>
            <a:r>
              <a:rPr lang="en-US" sz="2200" dirty="0"/>
              <a:t>by Internet research </a:t>
            </a:r>
            <a:r>
              <a:rPr lang="en-US" sz="2200" dirty="0" smtClean="0"/>
              <a:t>- are </a:t>
            </a:r>
            <a:r>
              <a:rPr lang="en-US" sz="2200" b="1" i="1" dirty="0"/>
              <a:t>ethical </a:t>
            </a:r>
            <a:r>
              <a:rPr lang="en-US" sz="2200" b="1" i="1" u="sng" dirty="0"/>
              <a:t>problems</a:t>
            </a:r>
            <a:r>
              <a:rPr lang="en-US" sz="2200" b="1" i="1" dirty="0"/>
              <a:t> </a:t>
            </a:r>
            <a:r>
              <a:rPr lang="en-US" sz="2200" dirty="0"/>
              <a:t>precisely because they evoke more than one ethically defensible response to a specific dilemma or problem. </a:t>
            </a:r>
            <a:r>
              <a:rPr lang="en-US" sz="2200" i="1" dirty="0"/>
              <a:t>Ambiguity</a:t>
            </a:r>
            <a:r>
              <a:rPr lang="en-US" sz="2200" dirty="0"/>
              <a:t>, </a:t>
            </a:r>
            <a:r>
              <a:rPr lang="en-US" sz="2200" i="1" dirty="0"/>
              <a:t>uncertainty</a:t>
            </a:r>
            <a:r>
              <a:rPr lang="en-US" sz="2200" dirty="0"/>
              <a:t>, and </a:t>
            </a:r>
            <a:r>
              <a:rPr lang="en-US" sz="2200" i="1" dirty="0"/>
              <a:t>disagreement</a:t>
            </a:r>
            <a:r>
              <a:rPr lang="en-US" sz="2200" dirty="0"/>
              <a:t> are inevitable.</a:t>
            </a:r>
          </a:p>
          <a:p>
            <a:pPr marL="0" indent="0">
              <a:buNone/>
            </a:pPr>
            <a:r>
              <a:rPr lang="en-US" sz="2200" b="1" dirty="0"/>
              <a:t>The best we can do</a:t>
            </a:r>
            <a:r>
              <a:rPr lang="en-US" sz="2200" dirty="0"/>
              <a:t>: </a:t>
            </a:r>
            <a:r>
              <a:rPr lang="en-US" sz="2200" b="1" dirty="0"/>
              <a:t>general guidelines </a:t>
            </a:r>
            <a:r>
              <a:rPr lang="en-US" sz="2200" dirty="0"/>
              <a:t>+ </a:t>
            </a:r>
            <a:r>
              <a:rPr lang="en-US" sz="2200" b="1" dirty="0"/>
              <a:t>case histories </a:t>
            </a:r>
            <a:r>
              <a:rPr lang="en-US" sz="2200" dirty="0"/>
              <a:t>(</a:t>
            </a:r>
            <a:r>
              <a:rPr lang="en-US" sz="2200" i="1" dirty="0" err="1"/>
              <a:t>casuistics</a:t>
            </a:r>
            <a:r>
              <a:rPr lang="en-US" sz="2200" dirty="0"/>
              <a:t>) </a:t>
            </a:r>
            <a:r>
              <a:rPr lang="en-US" sz="2200" dirty="0">
                <a:sym typeface="Wingdings"/>
              </a:rPr>
              <a:t> possible resolutions (</a:t>
            </a:r>
            <a:r>
              <a:rPr lang="en-US" sz="2200" u="sng" dirty="0">
                <a:sym typeface="Wingdings"/>
              </a:rPr>
              <a:t>not</a:t>
            </a:r>
            <a:r>
              <a:rPr lang="en-US" sz="2200" dirty="0">
                <a:sym typeface="Wingdings"/>
              </a:rPr>
              <a:t> “solutions”) of specific ethical challenges, dilemmas</a:t>
            </a:r>
            <a:r>
              <a:rPr lang="en-US" sz="2200" dirty="0" smtClean="0">
                <a:sym typeface="Wingdings"/>
              </a:rPr>
              <a:t>. (So </a:t>
            </a:r>
            <a:r>
              <a:rPr lang="en-US" sz="2200" dirty="0" err="1" smtClean="0">
                <a:sym typeface="Wingdings"/>
              </a:rPr>
              <a:t>AoIR</a:t>
            </a:r>
            <a:r>
              <a:rPr lang="en-US" sz="2200" dirty="0" smtClean="0">
                <a:sym typeface="Wingdings"/>
              </a:rPr>
              <a:t> 2002, 2012)</a:t>
            </a:r>
            <a:endParaRPr lang="en-US" sz="2200" dirty="0"/>
          </a:p>
        </p:txBody>
      </p:sp>
    </p:spTree>
    <p:extLst>
      <p:ext uri="{BB962C8B-B14F-4D97-AF65-F5344CB8AC3E}">
        <p14:creationId xmlns:p14="http://schemas.microsoft.com/office/powerpoint/2010/main" val="412450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908720"/>
            <a:ext cx="7696200" cy="574576"/>
          </a:xfrm>
        </p:spPr>
        <p:txBody>
          <a:bodyPr/>
          <a:lstStyle/>
          <a:p>
            <a:pPr marL="12700" algn="ctr">
              <a:buNone/>
            </a:pPr>
            <a:r>
              <a:rPr lang="nb-NO" sz="2400" dirty="0"/>
              <a:t>2.  </a:t>
            </a:r>
            <a:r>
              <a:rPr lang="nb-NO" sz="2400" dirty="0" err="1"/>
              <a:t>What’s</a:t>
            </a:r>
            <a:r>
              <a:rPr lang="nb-NO" sz="2400" dirty="0"/>
              <a:t> </a:t>
            </a:r>
            <a:r>
              <a:rPr lang="nb-NO" sz="2400" dirty="0" err="1"/>
              <a:t>your</a:t>
            </a:r>
            <a:r>
              <a:rPr lang="nb-NO" sz="2400" dirty="0"/>
              <a:t> problem? </a:t>
            </a:r>
            <a:r>
              <a:rPr lang="nb-NO" sz="2400" dirty="0" err="1"/>
              <a:t>Ways</a:t>
            </a:r>
            <a:r>
              <a:rPr lang="nb-NO" sz="2400" dirty="0"/>
              <a:t> </a:t>
            </a:r>
            <a:r>
              <a:rPr lang="nb-NO" sz="2400" dirty="0" err="1"/>
              <a:t>of</a:t>
            </a:r>
            <a:r>
              <a:rPr lang="nb-NO" sz="2400" dirty="0"/>
              <a:t> </a:t>
            </a:r>
            <a:r>
              <a:rPr lang="nb-NO" sz="2400" dirty="0" err="1"/>
              <a:t>thinking</a:t>
            </a:r>
            <a:r>
              <a:rPr lang="nb-NO" sz="2400" dirty="0"/>
              <a:t> </a:t>
            </a:r>
            <a:r>
              <a:rPr lang="nb-NO" sz="2400" dirty="0" err="1"/>
              <a:t>about</a:t>
            </a:r>
            <a:r>
              <a:rPr lang="nb-NO" sz="2400" dirty="0"/>
              <a:t> </a:t>
            </a:r>
            <a:r>
              <a:rPr lang="nb-NO" sz="2400" dirty="0" err="1"/>
              <a:t>research</a:t>
            </a:r>
            <a:r>
              <a:rPr lang="nb-NO" sz="2400" dirty="0"/>
              <a:t> </a:t>
            </a:r>
            <a:r>
              <a:rPr lang="nb-NO" sz="2400" dirty="0" err="1"/>
              <a:t>ethics</a:t>
            </a:r>
            <a:endParaRPr lang="nb-NO" sz="2400" dirty="0"/>
          </a:p>
        </p:txBody>
      </p:sp>
      <p:sp>
        <p:nvSpPr>
          <p:cNvPr id="16387" name="Content Placeholder 2"/>
          <p:cNvSpPr>
            <a:spLocks noGrp="1"/>
          </p:cNvSpPr>
          <p:nvPr>
            <p:ph idx="1"/>
          </p:nvPr>
        </p:nvSpPr>
        <p:spPr>
          <a:xfrm>
            <a:off x="990600" y="1772816"/>
            <a:ext cx="7109792" cy="5472608"/>
          </a:xfrm>
        </p:spPr>
        <p:txBody>
          <a:bodyPr/>
          <a:lstStyle/>
          <a:p>
            <a:pPr marL="12700" indent="0">
              <a:buNone/>
            </a:pPr>
            <a:r>
              <a:rPr lang="en-US" sz="2400" dirty="0"/>
              <a:t>A. Persons or texts?</a:t>
            </a:r>
          </a:p>
          <a:p>
            <a:pPr marL="12700" indent="0">
              <a:buNone/>
            </a:pPr>
            <a:r>
              <a:rPr lang="en-US" sz="2400" dirty="0"/>
              <a:t>B. Methodologies </a:t>
            </a:r>
            <a:r>
              <a:rPr lang="en-US" sz="2400" dirty="0" smtClean="0">
                <a:sym typeface="Wingdings"/>
              </a:rPr>
              <a:t></a:t>
            </a:r>
            <a:r>
              <a:rPr lang="en-US" sz="2400" dirty="0" smtClean="0"/>
              <a:t> </a:t>
            </a:r>
            <a:r>
              <a:rPr lang="en-US" sz="2400" dirty="0"/>
              <a:t>ethics</a:t>
            </a:r>
          </a:p>
          <a:p>
            <a:pPr marL="12700" indent="0">
              <a:buNone/>
            </a:pPr>
            <a:r>
              <a:rPr lang="en-US" sz="2400" dirty="0"/>
              <a:t>C. Status of </a:t>
            </a:r>
            <a:r>
              <a:rPr lang="en-US" sz="2400" dirty="0" smtClean="0"/>
              <a:t>data</a:t>
            </a:r>
            <a:r>
              <a:rPr lang="en-US" sz="2400" dirty="0"/>
              <a:t>?</a:t>
            </a:r>
            <a:r>
              <a:rPr lang="en-US" sz="2400" dirty="0" smtClean="0"/>
              <a:t> </a:t>
            </a:r>
          </a:p>
          <a:p>
            <a:pPr marL="12700" indent="0">
              <a:buNone/>
            </a:pPr>
            <a:r>
              <a:rPr lang="en-US" sz="2400" dirty="0" smtClean="0"/>
              <a:t>D</a:t>
            </a:r>
            <a:r>
              <a:rPr lang="en-US" sz="2400" dirty="0"/>
              <a:t>. Dissemination ethics</a:t>
            </a:r>
          </a:p>
          <a:p>
            <a:pPr marL="12700" indent="0">
              <a:buNone/>
            </a:pPr>
            <a:r>
              <a:rPr lang="en-US" sz="2400" dirty="0"/>
              <a:t>E. Ethical variables: degrees of informed consent</a:t>
            </a:r>
          </a:p>
        </p:txBody>
      </p:sp>
    </p:spTree>
    <p:extLst>
      <p:ext uri="{BB962C8B-B14F-4D97-AF65-F5344CB8AC3E}">
        <p14:creationId xmlns:p14="http://schemas.microsoft.com/office/powerpoint/2010/main" val="385259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5192" y="908720"/>
            <a:ext cx="8291264" cy="720080"/>
          </a:xfrm>
        </p:spPr>
        <p:txBody>
          <a:bodyPr/>
          <a:lstStyle/>
          <a:p>
            <a:pPr algn="ctr" eaLnBrk="1" hangingPunct="1"/>
            <a:r>
              <a:rPr lang="en-US" sz="2600" kern="1200" dirty="0" smtClean="0">
                <a:solidFill>
                  <a:prstClr val="black"/>
                </a:solidFill>
                <a:latin typeface="Calibri"/>
              </a:rPr>
              <a:t>2.A</a:t>
            </a:r>
            <a:r>
              <a:rPr lang="en-US" sz="2600" kern="1200" dirty="0">
                <a:solidFill>
                  <a:prstClr val="black"/>
                </a:solidFill>
                <a:latin typeface="Calibri"/>
              </a:rPr>
              <a:t>. </a:t>
            </a:r>
            <a:r>
              <a:rPr lang="en-US" sz="2600" kern="1200" dirty="0" smtClean="0">
                <a:solidFill>
                  <a:prstClr val="black"/>
                </a:solidFill>
                <a:latin typeface="Calibri"/>
              </a:rPr>
              <a:t>issues </a:t>
            </a:r>
            <a:r>
              <a:rPr lang="en-US" sz="2600" kern="1200" dirty="0">
                <a:solidFill>
                  <a:prstClr val="black"/>
                </a:solidFill>
                <a:latin typeface="Calibri"/>
              </a:rPr>
              <a:t>based on conceptions of identity and ethical agency </a:t>
            </a:r>
            <a:r>
              <a:rPr lang="en-US" sz="2600" b="0" kern="1200" dirty="0">
                <a:solidFill>
                  <a:prstClr val="black"/>
                </a:solidFill>
                <a:latin typeface="Calibri"/>
              </a:rPr>
              <a:t/>
            </a:r>
            <a:br>
              <a:rPr lang="en-US" sz="2600" b="0" kern="1200" dirty="0">
                <a:solidFill>
                  <a:prstClr val="black"/>
                </a:solidFill>
                <a:latin typeface="Calibri"/>
              </a:rPr>
            </a:br>
            <a:endParaRPr lang="nb-NO" sz="2400" dirty="0" smtClean="0"/>
          </a:p>
        </p:txBody>
      </p:sp>
      <p:sp>
        <p:nvSpPr>
          <p:cNvPr id="16387" name="Content Placeholder 2"/>
          <p:cNvSpPr>
            <a:spLocks noGrp="1"/>
          </p:cNvSpPr>
          <p:nvPr>
            <p:ph idx="1"/>
          </p:nvPr>
        </p:nvSpPr>
        <p:spPr>
          <a:xfrm>
            <a:off x="539552" y="1628800"/>
            <a:ext cx="8352928" cy="4971256"/>
          </a:xfrm>
        </p:spPr>
        <p:txBody>
          <a:bodyPr/>
          <a:lstStyle/>
          <a:p>
            <a:pPr marL="0" indent="0">
              <a:buNone/>
            </a:pPr>
            <a:r>
              <a:rPr lang="en-US" sz="2100" dirty="0" smtClean="0"/>
              <a:t>as </a:t>
            </a:r>
            <a:r>
              <a:rPr lang="en-US" sz="2100" dirty="0"/>
              <a:t>focused on the (inter-)actions of </a:t>
            </a:r>
            <a:r>
              <a:rPr lang="en-US" sz="2100" i="1" dirty="0"/>
              <a:t>persons,</a:t>
            </a:r>
            <a:r>
              <a:rPr lang="en-US" sz="2100" dirty="0"/>
              <a:t> understood to have basic </a:t>
            </a:r>
            <a:r>
              <a:rPr lang="en-US" sz="2100" i="1" dirty="0"/>
              <a:t>rights</a:t>
            </a:r>
            <a:r>
              <a:rPr lang="en-US" sz="2100" dirty="0"/>
              <a:t> (including the rights to privacy and protection from harms). </a:t>
            </a:r>
          </a:p>
          <a:p>
            <a:pPr marL="0" indent="0">
              <a:buNone/>
            </a:pPr>
            <a:r>
              <a:rPr lang="en-US" sz="2100" dirty="0"/>
              <a:t>In the “standard model” of research Human Subjects Protections, these rights are further specified in terms of</a:t>
            </a:r>
          </a:p>
          <a:p>
            <a:pPr marL="0" indent="0">
              <a:buNone/>
            </a:pPr>
            <a:r>
              <a:rPr lang="en-US" sz="2100" dirty="0"/>
              <a:t>    </a:t>
            </a:r>
            <a:r>
              <a:rPr lang="en-US" sz="2100" i="1" dirty="0"/>
              <a:t>confidentiality</a:t>
            </a:r>
          </a:p>
          <a:p>
            <a:pPr marL="0" indent="0">
              <a:buNone/>
            </a:pPr>
            <a:r>
              <a:rPr lang="en-US" sz="2100" i="1" dirty="0"/>
              <a:t>    anonymity</a:t>
            </a:r>
          </a:p>
          <a:p>
            <a:pPr marL="0" indent="0">
              <a:buNone/>
            </a:pPr>
            <a:r>
              <a:rPr lang="en-US" sz="2100" i="1" dirty="0"/>
              <a:t>    informed consent </a:t>
            </a:r>
            <a:r>
              <a:rPr lang="en-US" sz="2100" dirty="0"/>
              <a:t>- specifically as intended to protect </a:t>
            </a:r>
            <a:r>
              <a:rPr lang="en-US" sz="2100" i="1" dirty="0"/>
              <a:t>ethical autonomy </a:t>
            </a:r>
            <a:r>
              <a:rPr lang="en-US" sz="2100" dirty="0"/>
              <a:t>(cf. Swedish Research Council’s Ethical Research Principles, Rules 1-3)</a:t>
            </a:r>
          </a:p>
          <a:p>
            <a:pPr marL="0" indent="0">
              <a:buNone/>
            </a:pPr>
            <a:r>
              <a:rPr lang="en-US" sz="2100" dirty="0">
                <a:sym typeface="Wingdings"/>
              </a:rPr>
              <a:t> what McKee &amp; Porter call a </a:t>
            </a:r>
            <a:r>
              <a:rPr lang="en-US" sz="2100" i="1" dirty="0">
                <a:sym typeface="Wingdings"/>
              </a:rPr>
              <a:t>“person-based” view of research</a:t>
            </a:r>
            <a:endParaRPr lang="en-US" sz="2100" i="1" dirty="0"/>
          </a:p>
          <a:p>
            <a:pPr marL="0" indent="0">
              <a:buNone/>
            </a:pPr>
            <a:r>
              <a:rPr lang="en-US" sz="2100" b="1" dirty="0" smtClean="0"/>
              <a:t>vis-à-vis: issues </a:t>
            </a:r>
            <a:r>
              <a:rPr lang="en-US" sz="2100" b="1" dirty="0"/>
              <a:t>of ownership </a:t>
            </a:r>
            <a:r>
              <a:rPr lang="en-US" sz="2100" dirty="0"/>
              <a:t>-</a:t>
            </a:r>
          </a:p>
          <a:p>
            <a:pPr marL="0" indent="0">
              <a:buNone/>
            </a:pPr>
            <a:r>
              <a:rPr lang="en-US" sz="2100" dirty="0"/>
              <a:t>    </a:t>
            </a:r>
            <a:r>
              <a:rPr lang="en-US" sz="2100" b="1" dirty="0"/>
              <a:t>copyright</a:t>
            </a:r>
            <a:r>
              <a:rPr lang="en-US" sz="2100" dirty="0"/>
              <a:t> and other matters of </a:t>
            </a:r>
            <a:r>
              <a:rPr lang="en-US" sz="2100" b="1" dirty="0"/>
              <a:t>authorial</a:t>
            </a:r>
            <a:r>
              <a:rPr lang="en-US" sz="2100" dirty="0"/>
              <a:t> control over one's texts</a:t>
            </a:r>
          </a:p>
          <a:p>
            <a:pPr>
              <a:buFont typeface="Wingdings" charset="0"/>
              <a:buChar char="à"/>
            </a:pPr>
            <a:r>
              <a:rPr lang="en-US" sz="2100" dirty="0">
                <a:sym typeface="Wingdings"/>
              </a:rPr>
              <a:t>what McKee &amp; Porter call a </a:t>
            </a:r>
            <a:r>
              <a:rPr lang="en-US" sz="2100" i="1" dirty="0">
                <a:sym typeface="Wingdings"/>
              </a:rPr>
              <a:t>“text-based” view of research</a:t>
            </a:r>
            <a:r>
              <a:rPr lang="en-US" sz="2100" i="1" dirty="0"/>
              <a:t>  </a:t>
            </a:r>
          </a:p>
        </p:txBody>
      </p:sp>
    </p:spTree>
    <p:extLst>
      <p:ext uri="{BB962C8B-B14F-4D97-AF65-F5344CB8AC3E}">
        <p14:creationId xmlns:p14="http://schemas.microsoft.com/office/powerpoint/2010/main" val="3709433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53790" y="819825"/>
            <a:ext cx="8859038" cy="5690553"/>
          </a:xfrm>
          <a:prstGeom prst="rect">
            <a:avLst/>
          </a:prstGeom>
          <a:ln>
            <a:solidFill>
              <a:schemeClr val="bg1">
                <a:lumMod val="65000"/>
              </a:schemeClr>
            </a:solidFill>
          </a:ln>
        </p:spPr>
      </p:pic>
    </p:spTree>
    <p:extLst>
      <p:ext uri="{BB962C8B-B14F-4D97-AF65-F5344CB8AC3E}">
        <p14:creationId xmlns:p14="http://schemas.microsoft.com/office/powerpoint/2010/main" val="2639402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476672"/>
            <a:ext cx="8291264" cy="720080"/>
          </a:xfrm>
        </p:spPr>
        <p:txBody>
          <a:bodyPr/>
          <a:lstStyle/>
          <a:p>
            <a:pPr algn="ctr" eaLnBrk="1" hangingPunct="1"/>
            <a:r>
              <a:rPr lang="en-US" sz="2600" b="0" kern="1200" dirty="0">
                <a:solidFill>
                  <a:prstClr val="black"/>
                </a:solidFill>
                <a:latin typeface="Calibri"/>
              </a:rPr>
              <a:t/>
            </a:r>
            <a:br>
              <a:rPr lang="en-US" sz="2600" b="0" kern="1200" dirty="0">
                <a:solidFill>
                  <a:prstClr val="black"/>
                </a:solidFill>
                <a:latin typeface="Calibri"/>
              </a:rPr>
            </a:br>
            <a:endParaRPr lang="nb-NO" sz="2400" dirty="0" smtClean="0"/>
          </a:p>
        </p:txBody>
      </p:sp>
      <p:sp>
        <p:nvSpPr>
          <p:cNvPr id="6" name="Content Placeholder 2"/>
          <p:cNvSpPr>
            <a:spLocks noGrp="1"/>
          </p:cNvSpPr>
          <p:nvPr>
            <p:ph idx="1"/>
          </p:nvPr>
        </p:nvSpPr>
        <p:spPr>
          <a:xfrm>
            <a:off x="192927" y="707301"/>
            <a:ext cx="8665699" cy="6070571"/>
          </a:xfrm>
        </p:spPr>
        <p:txBody>
          <a:bodyPr>
            <a:noAutofit/>
          </a:bodyPr>
          <a:lstStyle/>
          <a:p>
            <a:pPr marL="0" indent="0" algn="ctr">
              <a:buNone/>
            </a:pPr>
            <a:r>
              <a:rPr lang="en-US" sz="2400" b="1" dirty="0" smtClean="0"/>
              <a:t>2.B. Methodologies </a:t>
            </a:r>
            <a:r>
              <a:rPr lang="en-US" sz="2400" b="1" dirty="0" smtClean="0">
                <a:sym typeface="Wingdings"/>
              </a:rPr>
              <a:t> Ethics </a:t>
            </a:r>
          </a:p>
          <a:p>
            <a:pPr marL="0" indent="0">
              <a:buNone/>
            </a:pPr>
            <a:endParaRPr lang="en-US" sz="2400" dirty="0" smtClean="0"/>
          </a:p>
        </p:txBody>
      </p:sp>
      <p:sp>
        <p:nvSpPr>
          <p:cNvPr id="7" name="Rectangle 3"/>
          <p:cNvSpPr txBox="1">
            <a:spLocks noChangeArrowheads="1"/>
          </p:cNvSpPr>
          <p:nvPr/>
        </p:nvSpPr>
        <p:spPr>
          <a:xfrm>
            <a:off x="457200" y="1196752"/>
            <a:ext cx="8401426" cy="4724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lnSpc>
                <a:spcPct val="90000"/>
              </a:lnSpc>
              <a:spcAft>
                <a:spcPct val="0"/>
              </a:spcAft>
              <a:buFont typeface="Wingdings" charset="0"/>
              <a:buNone/>
            </a:pPr>
            <a:r>
              <a:rPr lang="en-US" sz="2200" dirty="0" smtClean="0">
                <a:solidFill>
                  <a:srgbClr val="000000"/>
                </a:solidFill>
                <a:latin typeface="Arial"/>
                <a:ea typeface="ヒラギノ角ゴ Pro W3"/>
                <a:cs typeface="ヒラギノ角ゴ Pro W3"/>
              </a:rPr>
              <a:t>Participant-observation + discourse analysis </a:t>
            </a:r>
            <a:r>
              <a:rPr lang="en-US" sz="2200" i="1" dirty="0" smtClean="0">
                <a:solidFill>
                  <a:srgbClr val="000000"/>
                </a:solidFill>
                <a:latin typeface="Arial"/>
                <a:ea typeface="ヒラギノ角ゴ Pro W3"/>
                <a:cs typeface="ヒラギノ角ゴ Pro W3"/>
              </a:rPr>
              <a:t>heighten</a:t>
            </a:r>
            <a:r>
              <a:rPr lang="en-US" sz="2200" dirty="0" smtClean="0">
                <a:solidFill>
                  <a:srgbClr val="000000"/>
                </a:solidFill>
                <a:latin typeface="Arial"/>
                <a:ea typeface="ヒラギノ角ゴ Pro W3"/>
                <a:cs typeface="ヒラギノ角ゴ Pro W3"/>
              </a:rPr>
              <a:t> the importance of privacy, informed consent, and attending to the ethical issues surrounding the use of participants</a:t>
            </a:r>
            <a:r>
              <a:rPr lang="ja-JP" altLang="en-US" sz="2200" dirty="0" smtClean="0">
                <a:solidFill>
                  <a:srgbClr val="000000"/>
                </a:solidFill>
                <a:latin typeface="Arial"/>
                <a:ea typeface="ヒラギノ角ゴ Pro W3"/>
                <a:cs typeface="ヒラギノ角ゴ Pro W3"/>
              </a:rPr>
              <a:t>’</a:t>
            </a:r>
            <a:r>
              <a:rPr lang="en-US" sz="2200" dirty="0" smtClean="0">
                <a:solidFill>
                  <a:srgbClr val="000000"/>
                </a:solidFill>
                <a:latin typeface="Arial"/>
                <a:ea typeface="ヒラギノ角ゴ Pro W3"/>
                <a:cs typeface="ヒラギノ角ゴ Pro W3"/>
              </a:rPr>
              <a:t> texts:</a:t>
            </a:r>
          </a:p>
          <a:p>
            <a:pPr fontAlgn="base">
              <a:lnSpc>
                <a:spcPct val="90000"/>
              </a:lnSpc>
              <a:spcAft>
                <a:spcPct val="0"/>
              </a:spcAft>
              <a:buFont typeface="Wingdings" charset="0"/>
              <a:buNone/>
            </a:pPr>
            <a:r>
              <a:rPr lang="en-US" sz="2200" dirty="0" smtClean="0">
                <a:solidFill>
                  <a:srgbClr val="000000"/>
                </a:solidFill>
                <a:latin typeface="Arial"/>
                <a:ea typeface="ヒラギノ角ゴ Pro W3"/>
                <a:cs typeface="ヒラギノ角ゴ Pro W3"/>
              </a:rPr>
              <a:t>As participant-observation emphasizes more personal, empathic relationship </a:t>
            </a:r>
            <a:r>
              <a:rPr lang="en-US" sz="2200" dirty="0" smtClean="0">
                <a:solidFill>
                  <a:srgbClr val="000000"/>
                </a:solidFill>
                <a:latin typeface="Arial"/>
                <a:ea typeface="ヒラギノ角ゴ Pro W3"/>
                <a:cs typeface="ヒラギノ角ゴ Pro W3"/>
                <a:sym typeface="Wingdings" charset="0"/>
              </a:rPr>
              <a:t> </a:t>
            </a:r>
            <a:r>
              <a:rPr lang="en-US" sz="2200" i="1" dirty="0" smtClean="0">
                <a:solidFill>
                  <a:srgbClr val="000000"/>
                </a:solidFill>
                <a:latin typeface="Arial"/>
                <a:ea typeface="ヒラギノ角ゴ Pro W3"/>
                <a:cs typeface="ヒラギノ角ゴ Pro W3"/>
                <a:sym typeface="Wingdings" charset="0"/>
              </a:rPr>
              <a:t>increases</a:t>
            </a:r>
            <a:r>
              <a:rPr lang="en-US" sz="2200" dirty="0" smtClean="0">
                <a:solidFill>
                  <a:srgbClr val="000000"/>
                </a:solidFill>
                <a:latin typeface="Arial"/>
                <a:ea typeface="ヒラギノ角ゴ Pro W3"/>
                <a:cs typeface="ヒラギノ角ゴ Pro W3"/>
                <a:sym typeface="Wingdings" charset="0"/>
              </a:rPr>
              <a:t> researchers</a:t>
            </a:r>
            <a:r>
              <a:rPr lang="ja-JP" altLang="en-US" sz="2200" dirty="0" smtClean="0">
                <a:solidFill>
                  <a:srgbClr val="000000"/>
                </a:solidFill>
                <a:latin typeface="Arial"/>
                <a:ea typeface="ヒラギノ角ゴ Pro W3"/>
                <a:cs typeface="ヒラギノ角ゴ Pro W3"/>
                <a:sym typeface="Wingdings" charset="0"/>
              </a:rPr>
              <a:t>’</a:t>
            </a:r>
            <a:r>
              <a:rPr lang="en-US" sz="2200" dirty="0" smtClean="0">
                <a:solidFill>
                  <a:srgbClr val="000000"/>
                </a:solidFill>
                <a:latin typeface="Arial"/>
                <a:ea typeface="ヒラギノ角ゴ Pro W3"/>
                <a:cs typeface="ヒラギノ角ゴ Pro W3"/>
                <a:sym typeface="Wingdings" charset="0"/>
              </a:rPr>
              <a:t> inclination to accord higher degrees of privacy protection (</a:t>
            </a:r>
            <a:r>
              <a:rPr lang="ja-JP" altLang="en-US" sz="2200" dirty="0" smtClean="0">
                <a:solidFill>
                  <a:srgbClr val="000000"/>
                </a:solidFill>
                <a:latin typeface="Arial"/>
                <a:ea typeface="ヒラギノ角ゴ Pro W3"/>
                <a:cs typeface="ヒラギノ角ゴ Pro W3"/>
                <a:sym typeface="Wingdings" charset="0"/>
              </a:rPr>
              <a:t>“</a:t>
            </a:r>
            <a:r>
              <a:rPr lang="en-US" sz="2200" dirty="0" smtClean="0">
                <a:solidFill>
                  <a:srgbClr val="000000"/>
                </a:solidFill>
                <a:latin typeface="Arial"/>
                <a:ea typeface="ヒラギノ角ゴ Pro W3"/>
                <a:cs typeface="ヒラギノ角ゴ Pro W3"/>
                <a:sym typeface="Wingdings" charset="0"/>
              </a:rPr>
              <a:t>Golden Rule</a:t>
            </a:r>
            <a:r>
              <a:rPr lang="ja-JP" altLang="en-US" sz="2200" dirty="0" smtClean="0">
                <a:solidFill>
                  <a:srgbClr val="000000"/>
                </a:solidFill>
                <a:latin typeface="Arial"/>
                <a:ea typeface="ヒラギノ角ゴ Pro W3"/>
                <a:cs typeface="ヒラギノ角ゴ Pro W3"/>
                <a:sym typeface="Wingdings" charset="0"/>
              </a:rPr>
              <a:t>”</a:t>
            </a:r>
            <a:r>
              <a:rPr lang="en-US" altLang="ja-JP" sz="2200" dirty="0" smtClean="0">
                <a:solidFill>
                  <a:srgbClr val="000000"/>
                </a:solidFill>
                <a:latin typeface="Arial"/>
                <a:ea typeface="ヒラギノ角ゴ Pro W3"/>
                <a:cs typeface="ヒラギノ角ゴ Pro W3"/>
                <a:sym typeface="Wingdings" charset="0"/>
              </a:rPr>
              <a:t> and/or “Good Samaritan Ethics”</a:t>
            </a:r>
            <a:r>
              <a:rPr lang="en-US" sz="2200" dirty="0" smtClean="0">
                <a:solidFill>
                  <a:srgbClr val="000000"/>
                </a:solidFill>
                <a:latin typeface="Arial"/>
                <a:ea typeface="ヒラギノ角ゴ Pro W3"/>
                <a:cs typeface="ヒラギノ角ゴ Pro W3"/>
                <a:sym typeface="Wingdings" charset="0"/>
              </a:rPr>
              <a:t>) </a:t>
            </a:r>
            <a:br>
              <a:rPr lang="en-US" sz="2200" dirty="0" smtClean="0">
                <a:solidFill>
                  <a:srgbClr val="000000"/>
                </a:solidFill>
                <a:latin typeface="Arial"/>
                <a:ea typeface="ヒラギノ角ゴ Pro W3"/>
                <a:cs typeface="ヒラギノ角ゴ Pro W3"/>
                <a:sym typeface="Wingdings" charset="0"/>
              </a:rPr>
            </a:br>
            <a:r>
              <a:rPr lang="en-US" sz="2200" dirty="0" smtClean="0">
                <a:solidFill>
                  <a:srgbClr val="000000"/>
                </a:solidFill>
                <a:latin typeface="Arial"/>
                <a:ea typeface="ヒラギノ角ゴ Pro W3"/>
                <a:cs typeface="ヒラギノ角ゴ Pro W3"/>
                <a:sym typeface="Wingdings" charset="0"/>
              </a:rPr>
              <a:t>+ pragmatic recognition that participants can easily disconnect from online engagements, increasing the importance of a </a:t>
            </a:r>
            <a:r>
              <a:rPr lang="ja-JP" altLang="en-US" sz="2200" dirty="0" smtClean="0">
                <a:solidFill>
                  <a:srgbClr val="000000"/>
                </a:solidFill>
                <a:latin typeface="Arial"/>
                <a:ea typeface="ヒラギノ角ゴ Pro W3"/>
                <a:cs typeface="ヒラギノ角ゴ Pro W3"/>
                <a:sym typeface="Wingdings" charset="0"/>
              </a:rPr>
              <a:t>“</a:t>
            </a:r>
            <a:r>
              <a:rPr lang="en-US" sz="2200" dirty="0" smtClean="0">
                <a:solidFill>
                  <a:srgbClr val="000000"/>
                </a:solidFill>
                <a:latin typeface="Arial"/>
                <a:ea typeface="ヒラギノ角ゴ Pro W3"/>
                <a:cs typeface="ヒラギノ角ゴ Pro W3"/>
                <a:sym typeface="Wingdings" charset="0"/>
              </a:rPr>
              <a:t>trusted, reciprocal exchange</a:t>
            </a:r>
            <a:r>
              <a:rPr lang="ja-JP" altLang="en-US" sz="2200" dirty="0" smtClean="0">
                <a:solidFill>
                  <a:srgbClr val="000000"/>
                </a:solidFill>
                <a:latin typeface="Arial"/>
                <a:ea typeface="ヒラギノ角ゴ Pro W3"/>
                <a:cs typeface="ヒラギノ角ゴ Pro W3"/>
                <a:sym typeface="Wingdings" charset="0"/>
              </a:rPr>
              <a:t>”</a:t>
            </a:r>
            <a:r>
              <a:rPr lang="en-US" sz="2200" dirty="0" smtClean="0">
                <a:solidFill>
                  <a:srgbClr val="000000"/>
                </a:solidFill>
                <a:latin typeface="Arial"/>
                <a:ea typeface="ヒラギノ角ゴ Pro W3"/>
                <a:cs typeface="ヒラギノ角ゴ Pro W3"/>
                <a:sym typeface="Wingdings" charset="0"/>
              </a:rPr>
              <a:t> (feminist) Oliver &amp; Lunt 2004, 107)</a:t>
            </a:r>
          </a:p>
          <a:p>
            <a:pPr fontAlgn="base">
              <a:lnSpc>
                <a:spcPct val="90000"/>
              </a:lnSpc>
              <a:spcAft>
                <a:spcPct val="0"/>
              </a:spcAft>
              <a:buFont typeface="Wingdings" charset="0"/>
              <a:buNone/>
            </a:pPr>
            <a:r>
              <a:rPr lang="en-US" sz="2200" dirty="0" smtClean="0">
                <a:solidFill>
                  <a:srgbClr val="000000"/>
                </a:solidFill>
                <a:latin typeface="Arial"/>
                <a:ea typeface="ヒラギノ角ゴ Pro W3"/>
                <a:cs typeface="ヒラギノ角ゴ Pro W3"/>
                <a:sym typeface="Wingdings" charset="0"/>
              </a:rPr>
              <a:t>Cf. McKee and Porter, 2009:</a:t>
            </a:r>
            <a:endParaRPr lang="en-US" sz="2200" dirty="0">
              <a:solidFill>
                <a:srgbClr val="000000"/>
              </a:solidFill>
              <a:latin typeface="Arial"/>
              <a:ea typeface="ヒラギノ角ゴ Pro W3"/>
              <a:cs typeface="ヒラギノ角ゴ Pro W3"/>
              <a:sym typeface="Wingdings" charset="0"/>
            </a:endParaRPr>
          </a:p>
          <a:p>
            <a:pPr fontAlgn="base">
              <a:lnSpc>
                <a:spcPct val="90000"/>
              </a:lnSpc>
              <a:spcAft>
                <a:spcPct val="0"/>
              </a:spcAft>
              <a:buFont typeface="Arial"/>
              <a:buNone/>
            </a:pPr>
            <a:r>
              <a:rPr lang="en-US" sz="2200" b="1" dirty="0" smtClean="0">
                <a:solidFill>
                  <a:srgbClr val="000000"/>
                </a:solidFill>
                <a:latin typeface="Arial"/>
                <a:ea typeface="ヒラギノ角ゴ Pro W3"/>
                <a:cs typeface="ヒラギノ角ゴ Pro W3"/>
                <a:sym typeface="Wingdings" charset="0"/>
              </a:rPr>
              <a:t>in addition:</a:t>
            </a:r>
            <a:r>
              <a:rPr lang="en-US" sz="2200" dirty="0" smtClean="0">
                <a:solidFill>
                  <a:srgbClr val="000000"/>
                </a:solidFill>
                <a:latin typeface="Arial"/>
                <a:ea typeface="ヒラギノ角ゴ Pro W3"/>
                <a:cs typeface="ヒラギノ角ゴ Pro W3"/>
                <a:sym typeface="Wingdings" charset="0"/>
              </a:rPr>
              <a:t> </a:t>
            </a:r>
            <a:r>
              <a:rPr lang="en-US" sz="2200" dirty="0">
                <a:solidFill>
                  <a:srgbClr val="000000"/>
                </a:solidFill>
                <a:latin typeface="Arial"/>
                <a:ea typeface="ヒラギノ角ゴ Pro W3"/>
                <a:cs typeface="ヒラギノ角ゴ Pro W3"/>
                <a:sym typeface="Wingdings" charset="0"/>
              </a:rPr>
              <a:t>grounded theory (Glaser and </a:t>
            </a:r>
            <a:r>
              <a:rPr lang="en-US" sz="2200" dirty="0" smtClean="0">
                <a:solidFill>
                  <a:srgbClr val="000000"/>
                </a:solidFill>
                <a:latin typeface="Arial"/>
                <a:ea typeface="ヒラギノ角ゴ Pro W3"/>
                <a:cs typeface="ヒラギノ角ゴ Pro W3"/>
                <a:sym typeface="Wingdings" charset="0"/>
              </a:rPr>
              <a:t>Strauss, 2010</a:t>
            </a:r>
            <a:r>
              <a:rPr lang="en-US" sz="2200" dirty="0">
                <a:solidFill>
                  <a:srgbClr val="000000"/>
                </a:solidFill>
                <a:latin typeface="Arial"/>
                <a:ea typeface="ヒラギノ角ゴ Pro W3"/>
                <a:cs typeface="ヒラギノ角ゴ Pro W3"/>
                <a:sym typeface="Wingdings" charset="0"/>
              </a:rPr>
              <a:t>)  </a:t>
            </a:r>
            <a:r>
              <a:rPr lang="en-US" sz="2200" dirty="0" smtClean="0">
                <a:solidFill>
                  <a:srgbClr val="000000"/>
                </a:solidFill>
                <a:latin typeface="Arial"/>
                <a:ea typeface="ヒラギノ角ゴ Pro W3"/>
                <a:cs typeface="ヒラギノ角ゴ Pro W3"/>
                <a:sym typeface="Wingdings" charset="0"/>
              </a:rPr>
              <a:t>+ “reflexivity”</a:t>
            </a:r>
            <a:r>
              <a:rPr lang="en-US" sz="2200" dirty="0">
                <a:solidFill>
                  <a:srgbClr val="000000"/>
                </a:solidFill>
                <a:latin typeface="Arial"/>
                <a:ea typeface="ヒラギノ角ゴ Pro W3"/>
                <a:cs typeface="ヒラギノ角ゴ Pro W3"/>
                <a:sym typeface="Wingdings" charset="0"/>
              </a:rPr>
              <a:t> </a:t>
            </a:r>
            <a:r>
              <a:rPr lang="en-US" sz="2200" dirty="0" smtClean="0">
                <a:solidFill>
                  <a:srgbClr val="000000"/>
                </a:solidFill>
                <a:latin typeface="Arial"/>
                <a:ea typeface="ヒラギノ角ゴ Pro W3"/>
                <a:cs typeface="ヒラギノ角ゴ Pro W3"/>
                <a:sym typeface="Wingdings" charset="0"/>
              </a:rPr>
              <a:t>(</a:t>
            </a:r>
            <a:r>
              <a:rPr lang="en-US" sz="2200" dirty="0" err="1" smtClean="0">
                <a:solidFill>
                  <a:srgbClr val="000000"/>
                </a:solidFill>
                <a:latin typeface="Arial"/>
                <a:ea typeface="ヒラギノ角ゴ Pro W3"/>
                <a:cs typeface="ヒラギノ角ゴ Pro W3"/>
                <a:sym typeface="Wingdings" charset="0"/>
              </a:rPr>
              <a:t>Alvesson</a:t>
            </a:r>
            <a:r>
              <a:rPr lang="en-US" sz="2200" dirty="0">
                <a:solidFill>
                  <a:srgbClr val="000000"/>
                </a:solidFill>
                <a:latin typeface="Arial"/>
                <a:ea typeface="ヒラギノ角ゴ Pro W3"/>
                <a:cs typeface="ヒラギノ角ゴ Pro W3"/>
                <a:sym typeface="Wingdings" charset="0"/>
              </a:rPr>
              <a:t>, </a:t>
            </a:r>
            <a:r>
              <a:rPr lang="en-US" sz="2200" dirty="0" smtClean="0">
                <a:solidFill>
                  <a:srgbClr val="000000"/>
                </a:solidFill>
                <a:latin typeface="Arial"/>
                <a:ea typeface="ヒラギノ角ゴ Pro W3"/>
                <a:cs typeface="ヒラギノ角ゴ Pro W3"/>
                <a:sym typeface="Wingdings" charset="0"/>
              </a:rPr>
              <a:t>2003; </a:t>
            </a:r>
            <a:r>
              <a:rPr lang="en-US" sz="2400" dirty="0">
                <a:solidFill>
                  <a:srgbClr val="000000"/>
                </a:solidFill>
                <a:latin typeface="Arial"/>
                <a:ea typeface="ヒラギノ角ゴ Pro W3"/>
                <a:cs typeface="ヒラギノ角ゴ Pro W3"/>
              </a:rPr>
              <a:t>Finlay, </a:t>
            </a:r>
            <a:r>
              <a:rPr lang="en-US" sz="2400" dirty="0" smtClean="0">
                <a:solidFill>
                  <a:srgbClr val="000000"/>
                </a:solidFill>
                <a:latin typeface="Arial"/>
                <a:ea typeface="ヒラギノ角ゴ Pro W3"/>
                <a:cs typeface="ヒラギノ角ゴ Pro W3"/>
              </a:rPr>
              <a:t>2002) </a:t>
            </a:r>
            <a:r>
              <a:rPr lang="en-US" sz="2400" dirty="0" smtClean="0">
                <a:solidFill>
                  <a:srgbClr val="000000"/>
                </a:solidFill>
                <a:latin typeface="Arial"/>
                <a:ea typeface="ヒラギノ角ゴ Pro W3"/>
                <a:cs typeface="ヒラギノ角ゴ Pro W3"/>
                <a:sym typeface="Wingdings"/>
              </a:rPr>
              <a:t> on-going ethical reflection, negotiation with participants / informants</a:t>
            </a:r>
          </a:p>
          <a:p>
            <a:pPr fontAlgn="base">
              <a:lnSpc>
                <a:spcPct val="90000"/>
              </a:lnSpc>
              <a:spcAft>
                <a:spcPct val="0"/>
              </a:spcAft>
              <a:buFont typeface="Arial"/>
              <a:buNone/>
            </a:pPr>
            <a:r>
              <a:rPr lang="en-US" sz="1200" dirty="0" err="1">
                <a:solidFill>
                  <a:srgbClr val="000000"/>
                </a:solidFill>
                <a:latin typeface="Arial"/>
                <a:ea typeface="ヒラギノ角ゴ Pro W3"/>
                <a:cs typeface="ヒラギノ角ゴ Pro W3"/>
              </a:rPr>
              <a:t>Alvesson</a:t>
            </a:r>
            <a:r>
              <a:rPr lang="en-US" sz="1200" dirty="0">
                <a:solidFill>
                  <a:srgbClr val="000000"/>
                </a:solidFill>
                <a:latin typeface="Arial"/>
                <a:ea typeface="ヒラギノ角ゴ Pro W3"/>
                <a:cs typeface="ヒラギノ角ゴ Pro W3"/>
              </a:rPr>
              <a:t>, M. (2003). Beyond </a:t>
            </a:r>
            <a:r>
              <a:rPr lang="en-US" sz="1200" dirty="0" err="1">
                <a:solidFill>
                  <a:srgbClr val="000000"/>
                </a:solidFill>
                <a:latin typeface="Arial"/>
                <a:ea typeface="ヒラギノ角ゴ Pro W3"/>
                <a:cs typeface="ヒラギノ角ゴ Pro W3"/>
              </a:rPr>
              <a:t>neopositivists</a:t>
            </a:r>
            <a:r>
              <a:rPr lang="en-US" sz="1200" dirty="0">
                <a:solidFill>
                  <a:srgbClr val="000000"/>
                </a:solidFill>
                <a:latin typeface="Arial"/>
                <a:ea typeface="ヒラギノ角ゴ Pro W3"/>
                <a:cs typeface="ヒラギノ角ゴ Pro W3"/>
              </a:rPr>
              <a:t>, romantics, and </a:t>
            </a:r>
            <a:r>
              <a:rPr lang="en-US" sz="1200" dirty="0" err="1" smtClean="0">
                <a:solidFill>
                  <a:srgbClr val="000000"/>
                </a:solidFill>
                <a:latin typeface="Arial"/>
                <a:ea typeface="ヒラギノ角ゴ Pro W3"/>
                <a:cs typeface="ヒラギノ角ゴ Pro W3"/>
              </a:rPr>
              <a:t>locallists</a:t>
            </a:r>
            <a:r>
              <a:rPr lang="en-US" sz="1200" dirty="0">
                <a:solidFill>
                  <a:srgbClr val="000000"/>
                </a:solidFill>
                <a:latin typeface="Arial"/>
                <a:ea typeface="ヒラギノ角ゴ Pro W3"/>
                <a:cs typeface="ヒラギノ角ゴ Pro W3"/>
              </a:rPr>
              <a:t>: A reflexive approach to interviews in </a:t>
            </a:r>
            <a:r>
              <a:rPr lang="en-US" sz="1200" dirty="0" smtClean="0">
                <a:solidFill>
                  <a:srgbClr val="000000"/>
                </a:solidFill>
                <a:latin typeface="Arial"/>
                <a:ea typeface="ヒラギノ角ゴ Pro W3"/>
                <a:cs typeface="ヒラギノ角ゴ Pro W3"/>
              </a:rPr>
              <a:t>organizational research</a:t>
            </a:r>
            <a:r>
              <a:rPr lang="en-US" sz="1200" dirty="0">
                <a:solidFill>
                  <a:srgbClr val="000000"/>
                </a:solidFill>
                <a:latin typeface="Arial"/>
                <a:ea typeface="ヒラギノ角ゴ Pro W3"/>
                <a:cs typeface="ヒラギノ角ゴ Pro W3"/>
              </a:rPr>
              <a:t>. </a:t>
            </a:r>
            <a:r>
              <a:rPr lang="en-US" sz="1200" i="1" dirty="0">
                <a:solidFill>
                  <a:srgbClr val="000000"/>
                </a:solidFill>
                <a:latin typeface="Arial"/>
                <a:ea typeface="ヒラギノ角ゴ Pro W3"/>
                <a:cs typeface="ヒラギノ角ゴ Pro W3"/>
              </a:rPr>
              <a:t>The Academy of Management Review, 28</a:t>
            </a:r>
            <a:r>
              <a:rPr lang="en-US" sz="1200" dirty="0">
                <a:solidFill>
                  <a:srgbClr val="000000"/>
                </a:solidFill>
                <a:latin typeface="Arial"/>
                <a:ea typeface="ヒラギノ角ゴ Pro W3"/>
                <a:cs typeface="ヒラギノ角ゴ Pro W3"/>
              </a:rPr>
              <a:t>(1), 13-</a:t>
            </a:r>
            <a:r>
              <a:rPr lang="en-US" sz="1200" dirty="0" smtClean="0">
                <a:solidFill>
                  <a:srgbClr val="000000"/>
                </a:solidFill>
                <a:latin typeface="Arial"/>
                <a:ea typeface="ヒラギノ角ゴ Pro W3"/>
                <a:cs typeface="ヒラギノ角ゴ Pro W3"/>
              </a:rPr>
              <a:t>33; </a:t>
            </a:r>
          </a:p>
          <a:p>
            <a:pPr fontAlgn="base">
              <a:lnSpc>
                <a:spcPct val="90000"/>
              </a:lnSpc>
              <a:spcAft>
                <a:spcPct val="0"/>
              </a:spcAft>
              <a:buFont typeface="Arial"/>
              <a:buNone/>
            </a:pPr>
            <a:r>
              <a:rPr lang="en-US" sz="1200" dirty="0" smtClean="0">
                <a:solidFill>
                  <a:srgbClr val="000000"/>
                </a:solidFill>
                <a:latin typeface="Arial"/>
                <a:ea typeface="ヒラギノ角ゴ Pro W3"/>
                <a:cs typeface="ヒラギノ角ゴ Pro W3"/>
              </a:rPr>
              <a:t>Finlay</a:t>
            </a:r>
            <a:r>
              <a:rPr lang="en-US" sz="1200" dirty="0">
                <a:solidFill>
                  <a:srgbClr val="000000"/>
                </a:solidFill>
                <a:latin typeface="Arial"/>
                <a:ea typeface="ヒラギノ角ゴ Pro W3"/>
                <a:cs typeface="ヒラギノ角ゴ Pro W3"/>
              </a:rPr>
              <a:t>, L. (2002). Negotiating the swamp: the opportunity and challenge of reflexivity in research practice. </a:t>
            </a:r>
            <a:r>
              <a:rPr lang="en-US" sz="1200" i="1" dirty="0">
                <a:solidFill>
                  <a:srgbClr val="000000"/>
                </a:solidFill>
                <a:latin typeface="Arial"/>
                <a:ea typeface="ヒラギノ角ゴ Pro W3"/>
                <a:cs typeface="ヒラギノ角ゴ Pro W3"/>
              </a:rPr>
              <a:t>Qualitative Research, 2</a:t>
            </a:r>
            <a:r>
              <a:rPr lang="en-US" sz="1200" dirty="0">
                <a:solidFill>
                  <a:srgbClr val="000000"/>
                </a:solidFill>
                <a:latin typeface="Arial"/>
                <a:ea typeface="ヒラギノ角ゴ Pro W3"/>
                <a:cs typeface="ヒラギノ角ゴ Pro W3"/>
              </a:rPr>
              <a:t>(2), 209-230. </a:t>
            </a:r>
            <a:endParaRPr lang="en-US" sz="1200" b="1" dirty="0" smtClean="0">
              <a:solidFill>
                <a:srgbClr val="000000"/>
              </a:solidFill>
              <a:latin typeface="Arial"/>
              <a:ea typeface="ヒラギノ角ゴ Pro W3"/>
              <a:cs typeface="ヒラギノ角ゴ Pro W3"/>
              <a:sym typeface="Wingdings" charset="0"/>
            </a:endParaRPr>
          </a:p>
        </p:txBody>
      </p:sp>
    </p:spTree>
    <p:extLst>
      <p:ext uri="{BB962C8B-B14F-4D97-AF65-F5344CB8AC3E}">
        <p14:creationId xmlns:p14="http://schemas.microsoft.com/office/powerpoint/2010/main" val="17759518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smtClean="0"/>
              <a:t>2.C. Status </a:t>
            </a:r>
            <a:r>
              <a:rPr lang="nb-NO" sz="2400" dirty="0" err="1" smtClean="0"/>
              <a:t>of</a:t>
            </a:r>
            <a:r>
              <a:rPr lang="nb-NO" sz="2400" dirty="0" smtClean="0"/>
              <a:t> Data ...</a:t>
            </a:r>
          </a:p>
        </p:txBody>
      </p:sp>
      <p:sp>
        <p:nvSpPr>
          <p:cNvPr id="6" name="Text Box 11"/>
          <p:cNvSpPr txBox="1">
            <a:spLocks noChangeArrowheads="1"/>
          </p:cNvSpPr>
          <p:nvPr/>
        </p:nvSpPr>
        <p:spPr bwMode="auto">
          <a:xfrm>
            <a:off x="7092280" y="4941168"/>
            <a:ext cx="1752600" cy="1320800"/>
          </a:xfrm>
          <a:prstGeom prst="rect">
            <a:avLst/>
          </a:prstGeom>
          <a:noFill/>
          <a:ln w="9525">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txBody>
          <a:bodyPr>
            <a:spAutoFit/>
          </a:bodyPr>
          <a:lstStyle/>
          <a:p>
            <a:pPr defTabSz="914400" eaLnBrk="0" fontAlgn="base" hangingPunct="0">
              <a:spcBef>
                <a:spcPct val="50000"/>
              </a:spcBef>
              <a:spcAft>
                <a:spcPct val="0"/>
              </a:spcAft>
            </a:pPr>
            <a:r>
              <a:rPr lang="en-US" sz="2000">
                <a:solidFill>
                  <a:srgbClr val="000000"/>
                </a:solidFill>
                <a:latin typeface="Arial" charset="0"/>
                <a:ea typeface="ヒラギノ角ゴ Pro W3" charset="-128"/>
                <a:cs typeface="ヒラギノ角ゴ Pro W3" charset="-128"/>
              </a:rPr>
              <a:t>Off-limits?</a:t>
            </a:r>
            <a:br>
              <a:rPr lang="en-US" sz="2000">
                <a:solidFill>
                  <a:srgbClr val="000000"/>
                </a:solidFill>
                <a:latin typeface="Arial" charset="0"/>
                <a:ea typeface="ヒラギノ角ゴ Pro W3" charset="-128"/>
                <a:cs typeface="ヒラギノ角ゴ Pro W3" charset="-128"/>
              </a:rPr>
            </a:br>
            <a:r>
              <a:rPr lang="ja-JP" altLang="en-US" sz="2000">
                <a:solidFill>
                  <a:srgbClr val="000000"/>
                </a:solidFill>
                <a:latin typeface="Arial" charset="0"/>
                <a:ea typeface="ヒラギノ角ゴ Pro W3" charset="-128"/>
                <a:cs typeface="ヒラギノ角ゴ Pro W3" charset="-128"/>
              </a:rPr>
              <a:t>“</a:t>
            </a:r>
            <a:r>
              <a:rPr lang="en-US" sz="2000">
                <a:solidFill>
                  <a:srgbClr val="000000"/>
                </a:solidFill>
                <a:latin typeface="Arial" charset="0"/>
                <a:ea typeface="ヒラギノ角ゴ Pro W3" charset="-128"/>
                <a:cs typeface="ヒラギノ角ゴ Pro W3" charset="-128"/>
              </a:rPr>
              <a:t>Pro-anas,</a:t>
            </a:r>
            <a:r>
              <a:rPr lang="ja-JP" altLang="en-US" sz="2000">
                <a:solidFill>
                  <a:srgbClr val="000000"/>
                </a:solidFill>
                <a:latin typeface="Arial" charset="0"/>
                <a:ea typeface="ヒラギノ角ゴ Pro W3" charset="-128"/>
                <a:cs typeface="ヒラギノ角ゴ Pro W3" charset="-128"/>
              </a:rPr>
              <a:t>”</a:t>
            </a:r>
            <a:r>
              <a:rPr lang="en-US" sz="2000">
                <a:solidFill>
                  <a:srgbClr val="000000"/>
                </a:solidFill>
                <a:latin typeface="Arial" charset="0"/>
                <a:ea typeface="ヒラギノ角ゴ Pro W3" charset="-128"/>
                <a:cs typeface="ヒラギノ角ゴ Pro W3" charset="-128"/>
              </a:rPr>
              <a:t> AIDS/HIV</a:t>
            </a:r>
            <a:r>
              <a:rPr lang="ja-JP" altLang="en-US" sz="2000">
                <a:solidFill>
                  <a:srgbClr val="000000"/>
                </a:solidFill>
                <a:latin typeface="Arial" charset="0"/>
                <a:ea typeface="ヒラギノ角ゴ Pro W3" charset="-128"/>
                <a:cs typeface="ヒラギノ角ゴ Pro W3" charset="-128"/>
              </a:rPr>
              <a:t>”</a:t>
            </a:r>
            <a:r>
              <a:rPr lang="en-US" sz="2000">
                <a:solidFill>
                  <a:srgbClr val="000000"/>
                </a:solidFill>
                <a:latin typeface="Arial" charset="0"/>
                <a:ea typeface="ヒラギノ角ゴ Pro W3" charset="-128"/>
                <a:cs typeface="ヒラギノ角ゴ Pro W3" charset="-128"/>
              </a:rPr>
              <a:t> listservs …</a:t>
            </a:r>
          </a:p>
        </p:txBody>
      </p:sp>
      <p:sp>
        <p:nvSpPr>
          <p:cNvPr id="7" name="Text Box 4"/>
          <p:cNvSpPr txBox="1">
            <a:spLocks noChangeArrowheads="1"/>
          </p:cNvSpPr>
          <p:nvPr/>
        </p:nvSpPr>
        <p:spPr bwMode="auto">
          <a:xfrm>
            <a:off x="323528" y="1916832"/>
            <a:ext cx="3352800" cy="1749425"/>
          </a:xfrm>
          <a:prstGeom prst="rect">
            <a:avLst/>
          </a:prstGeom>
          <a:noFill/>
          <a:ln w="9525">
            <a:solidFill>
              <a:srgbClr val="000080"/>
            </a:solidFill>
            <a:miter lim="800000"/>
            <a:headEnd/>
            <a:tailEnd/>
          </a:ln>
          <a:extLst>
            <a:ext uri="{909E8E84-426E-40dd-AFC4-6F175D3DCCD1}">
              <a14:hiddenFill xmlns:a14="http://schemas.microsoft.com/office/drawing/2010/main" xmlns="">
                <a:solidFill>
                  <a:schemeClr val="accent1"/>
                </a:solidFill>
              </a14:hiddenFill>
            </a:ext>
          </a:extLst>
        </p:spPr>
        <p:txBody>
          <a:bodyPr>
            <a:spAutoFit/>
          </a:bodyPr>
          <a:lstStyle/>
          <a:p>
            <a:pPr defTabSz="914400" eaLnBrk="0" fontAlgn="base" hangingPunct="0">
              <a:spcBef>
                <a:spcPct val="50000"/>
              </a:spcBef>
              <a:spcAft>
                <a:spcPct val="0"/>
              </a:spcAft>
            </a:pPr>
            <a:r>
              <a:rPr lang="en-US" dirty="0">
                <a:solidFill>
                  <a:srgbClr val="000000"/>
                </a:solidFill>
                <a:latin typeface="Times New Roman" charset="0"/>
                <a:ea typeface="ヒラギノ角ゴ Pro W3" charset="-128"/>
                <a:cs typeface="ヒラギノ角ゴ Pro W3" charset="-128"/>
              </a:rPr>
              <a:t>Large chat room; </a:t>
            </a:r>
            <a:br>
              <a:rPr lang="en-US" dirty="0">
                <a:solidFill>
                  <a:srgbClr val="000000"/>
                </a:solidFill>
                <a:latin typeface="Times New Roman" charset="0"/>
                <a:ea typeface="ヒラギノ角ゴ Pro W3" charset="-128"/>
                <a:cs typeface="ヒラギノ角ゴ Pro W3" charset="-128"/>
              </a:rPr>
            </a:br>
            <a:r>
              <a:rPr lang="en-US" dirty="0">
                <a:solidFill>
                  <a:srgbClr val="000000"/>
                </a:solidFill>
                <a:latin typeface="Times New Roman" charset="0"/>
                <a:ea typeface="ヒラギノ角ゴ Pro W3" charset="-128"/>
                <a:cs typeface="ヒラギノ角ゴ Pro W3" charset="-128"/>
              </a:rPr>
              <a:t>users informed from the outset that exchanges are </a:t>
            </a:r>
            <a:r>
              <a:rPr lang="en-US" i="1" dirty="0">
                <a:solidFill>
                  <a:srgbClr val="000000"/>
                </a:solidFill>
                <a:latin typeface="Times New Roman" charset="0"/>
                <a:ea typeface="ヒラギノ角ゴ Pro W3" charset="-128"/>
                <a:cs typeface="ヒラギノ角ゴ Pro W3" charset="-128"/>
              </a:rPr>
              <a:t>not</a:t>
            </a:r>
            <a:r>
              <a:rPr lang="en-US" dirty="0">
                <a:solidFill>
                  <a:srgbClr val="000000"/>
                </a:solidFill>
                <a:latin typeface="Times New Roman" charset="0"/>
                <a:ea typeface="ヒラギノ角ゴ Pro W3" charset="-128"/>
                <a:cs typeface="ヒラギノ角ゴ Pro W3" charset="-128"/>
              </a:rPr>
              <a:t> confidential; anonymity-privacy protected</a:t>
            </a:r>
            <a:r>
              <a:rPr lang="en-US" dirty="0">
                <a:solidFill>
                  <a:srgbClr val="000000"/>
                </a:solidFill>
                <a:latin typeface="Arial" charset="0"/>
                <a:ea typeface="ヒラギノ角ゴ Pro W3" charset="-128"/>
                <a:cs typeface="ヒラギノ角ゴ Pro W3" charset="-128"/>
              </a:rPr>
              <a:t> </a:t>
            </a:r>
            <a:r>
              <a:rPr lang="en-US" dirty="0">
                <a:solidFill>
                  <a:srgbClr val="000000"/>
                </a:solidFill>
                <a:latin typeface="Times" charset="0"/>
                <a:ea typeface="ヒラギノ角ゴ Pro W3" charset="-128"/>
                <a:cs typeface="ヒラギノ角ゴ Pro W3" charset="-128"/>
                <a:sym typeface="Wingdings" charset="0"/>
              </a:rPr>
              <a:t> no need for informed consent (Kraut et al 2004)</a:t>
            </a:r>
            <a:endParaRPr lang="en-US" sz="2000" dirty="0">
              <a:solidFill>
                <a:srgbClr val="000000"/>
              </a:solidFill>
              <a:latin typeface="Times" charset="0"/>
              <a:ea typeface="ヒラギノ角ゴ Pro W3" charset="-128"/>
              <a:cs typeface="ヒラギノ角ゴ Pro W3" charset="-128"/>
              <a:sym typeface="Wingdings" charset="0"/>
            </a:endParaRPr>
          </a:p>
        </p:txBody>
      </p:sp>
      <p:sp>
        <p:nvSpPr>
          <p:cNvPr id="8" name="Text Box 6"/>
          <p:cNvSpPr txBox="1">
            <a:spLocks noChangeArrowheads="1"/>
          </p:cNvSpPr>
          <p:nvPr/>
        </p:nvSpPr>
        <p:spPr bwMode="auto">
          <a:xfrm>
            <a:off x="395536" y="3789040"/>
            <a:ext cx="1512168" cy="132343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square">
            <a:spAutoFit/>
          </a:bodyPr>
          <a:lstStyle/>
          <a:p>
            <a:pPr defTabSz="914400" eaLnBrk="0" fontAlgn="base" hangingPunct="0">
              <a:spcBef>
                <a:spcPct val="50000"/>
              </a:spcBef>
              <a:spcAft>
                <a:spcPct val="0"/>
              </a:spcAft>
            </a:pPr>
            <a:r>
              <a:rPr lang="en-US" sz="2000" dirty="0">
                <a:solidFill>
                  <a:srgbClr val="000000"/>
                </a:solidFill>
                <a:latin typeface="Arial" charset="0"/>
                <a:ea typeface="ヒラギノ角ゴ Pro W3" charset="-128"/>
                <a:cs typeface="ヒラギノ角ゴ Pro W3" charset="-128"/>
              </a:rPr>
              <a:t>Public </a:t>
            </a:r>
            <a:r>
              <a:rPr lang="en-US" sz="2000" dirty="0" smtClean="0">
                <a:solidFill>
                  <a:srgbClr val="000000"/>
                </a:solidFill>
                <a:latin typeface="Arial" charset="0"/>
                <a:ea typeface="ヒラギノ角ゴ Pro W3" charset="-128"/>
                <a:cs typeface="ヒラギノ角ゴ Pro W3" charset="-128"/>
              </a:rPr>
              <a:t/>
            </a:r>
            <a:br>
              <a:rPr lang="en-US" sz="2000" dirty="0" smtClean="0">
                <a:solidFill>
                  <a:srgbClr val="000000"/>
                </a:solidFill>
                <a:latin typeface="Arial" charset="0"/>
                <a:ea typeface="ヒラギノ角ゴ Pro W3" charset="-128"/>
                <a:cs typeface="ヒラギノ角ゴ Pro W3" charset="-128"/>
              </a:rPr>
            </a:br>
            <a:r>
              <a:rPr lang="en-US" sz="2000" dirty="0" smtClean="0">
                <a:solidFill>
                  <a:srgbClr val="000000"/>
                </a:solidFill>
                <a:latin typeface="Arial" charset="0"/>
                <a:ea typeface="ヒラギノ角ゴ Pro W3" charset="-128"/>
                <a:cs typeface="ヒラギノ角ゴ Pro W3" charset="-128"/>
              </a:rPr>
              <a:t>(</a:t>
            </a:r>
            <a:r>
              <a:rPr lang="en-US" sz="2000" dirty="0">
                <a:solidFill>
                  <a:srgbClr val="000000"/>
                </a:solidFill>
                <a:latin typeface="Arial" charset="0"/>
                <a:ea typeface="ヒラギノ角ゴ Pro W3" charset="-128"/>
                <a:cs typeface="ヒラギノ角ゴ Pro W3" charset="-128"/>
              </a:rPr>
              <a:t>larger community / country)</a:t>
            </a:r>
          </a:p>
        </p:txBody>
      </p:sp>
      <p:sp>
        <p:nvSpPr>
          <p:cNvPr id="9" name="Text Box 7"/>
          <p:cNvSpPr txBox="1">
            <a:spLocks noChangeArrowheads="1"/>
          </p:cNvSpPr>
          <p:nvPr/>
        </p:nvSpPr>
        <p:spPr bwMode="auto">
          <a:xfrm>
            <a:off x="6948264" y="3573016"/>
            <a:ext cx="2039888" cy="101566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wrap="square">
            <a:spAutoFit/>
          </a:bodyPr>
          <a:lstStyle/>
          <a:p>
            <a:pPr algn="r" defTabSz="914400" eaLnBrk="0" fontAlgn="base" hangingPunct="0">
              <a:spcBef>
                <a:spcPct val="50000"/>
              </a:spcBef>
              <a:spcAft>
                <a:spcPct val="0"/>
              </a:spcAft>
            </a:pPr>
            <a:r>
              <a:rPr lang="en-US" sz="2000">
                <a:solidFill>
                  <a:srgbClr val="000000"/>
                </a:solidFill>
                <a:latin typeface="Arial" charset="0"/>
                <a:ea typeface="ヒラギノ角ゴ Pro W3" charset="-128"/>
                <a:cs typeface="ヒラギノ角ゴ Pro W3" charset="-128"/>
              </a:rPr>
              <a:t>Private (smaller community / country)</a:t>
            </a:r>
          </a:p>
        </p:txBody>
      </p:sp>
      <p:sp>
        <p:nvSpPr>
          <p:cNvPr id="10" name="Line 8"/>
          <p:cNvSpPr>
            <a:spLocks noChangeShapeType="1"/>
          </p:cNvSpPr>
          <p:nvPr/>
        </p:nvSpPr>
        <p:spPr bwMode="auto">
          <a:xfrm flipH="1">
            <a:off x="3851920" y="1988840"/>
            <a:ext cx="0" cy="42427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11" name="Text Box 9"/>
          <p:cNvSpPr txBox="1">
            <a:spLocks noChangeArrowheads="1"/>
          </p:cNvSpPr>
          <p:nvPr/>
        </p:nvSpPr>
        <p:spPr bwMode="auto">
          <a:xfrm>
            <a:off x="2843808" y="1412776"/>
            <a:ext cx="2057400" cy="40011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a:spAutoFit/>
          </a:bodyPr>
          <a:lstStyle/>
          <a:p>
            <a:pPr algn="ctr" defTabSz="914400" eaLnBrk="0" fontAlgn="base" hangingPunct="0">
              <a:spcBef>
                <a:spcPct val="50000"/>
              </a:spcBef>
              <a:spcAft>
                <a:spcPct val="0"/>
              </a:spcAft>
            </a:pPr>
            <a:r>
              <a:rPr lang="en-US" sz="2000" dirty="0">
                <a:solidFill>
                  <a:srgbClr val="000000"/>
                </a:solidFill>
                <a:latin typeface="Arial" charset="0"/>
                <a:ea typeface="ヒラギノ角ゴ Pro W3" charset="-128"/>
                <a:cs typeface="ヒラギノ角ゴ Pro W3" charset="-128"/>
              </a:rPr>
              <a:t>Non-sensitive</a:t>
            </a:r>
          </a:p>
        </p:txBody>
      </p:sp>
      <p:sp>
        <p:nvSpPr>
          <p:cNvPr id="12" name="Text Box 10"/>
          <p:cNvSpPr txBox="1">
            <a:spLocks noChangeArrowheads="1"/>
          </p:cNvSpPr>
          <p:nvPr/>
        </p:nvSpPr>
        <p:spPr bwMode="auto">
          <a:xfrm>
            <a:off x="3009528" y="6320408"/>
            <a:ext cx="1524000" cy="40011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txBody>
          <a:bodyPr>
            <a:spAutoFit/>
          </a:bodyPr>
          <a:lstStyle/>
          <a:p>
            <a:pPr algn="ctr" defTabSz="914400" eaLnBrk="0" fontAlgn="base" hangingPunct="0">
              <a:spcBef>
                <a:spcPct val="50000"/>
              </a:spcBef>
              <a:spcAft>
                <a:spcPct val="0"/>
              </a:spcAft>
            </a:pPr>
            <a:r>
              <a:rPr lang="en-US" sz="2000" dirty="0">
                <a:solidFill>
                  <a:srgbClr val="000000"/>
                </a:solidFill>
                <a:latin typeface="Arial" charset="0"/>
                <a:ea typeface="ヒラギノ角ゴ Pro W3" charset="-128"/>
                <a:cs typeface="ヒラギノ角ゴ Pro W3" charset="-128"/>
              </a:rPr>
              <a:t>Sensitive</a:t>
            </a:r>
          </a:p>
        </p:txBody>
      </p:sp>
      <p:sp>
        <p:nvSpPr>
          <p:cNvPr id="13" name="Text Box 12"/>
          <p:cNvSpPr txBox="1">
            <a:spLocks noChangeArrowheads="1"/>
          </p:cNvSpPr>
          <p:nvPr/>
        </p:nvSpPr>
        <p:spPr bwMode="auto">
          <a:xfrm>
            <a:off x="3995936" y="4221088"/>
            <a:ext cx="2667000" cy="2024063"/>
          </a:xfrm>
          <a:prstGeom prst="rect">
            <a:avLst/>
          </a:prstGeom>
          <a:noFill/>
          <a:ln w="9525">
            <a:solidFill>
              <a:srgbClr val="000080"/>
            </a:solidFill>
            <a:miter lim="800000"/>
            <a:headEnd/>
            <a:tailEnd/>
          </a:ln>
          <a:extLst>
            <a:ext uri="{909E8E84-426E-40dd-AFC4-6F175D3DCCD1}">
              <a14:hiddenFill xmlns:a14="http://schemas.microsoft.com/office/drawing/2010/main" xmlns="">
                <a:solidFill>
                  <a:schemeClr val="accent1"/>
                </a:solidFill>
              </a14:hiddenFill>
            </a:ext>
          </a:extLst>
        </p:spPr>
        <p:txBody>
          <a:bodyPr>
            <a:spAutoFit/>
          </a:bodyPr>
          <a:lstStyle/>
          <a:p>
            <a:pPr defTabSz="914400" eaLnBrk="0" fontAlgn="base" hangingPunct="0">
              <a:spcBef>
                <a:spcPct val="50000"/>
              </a:spcBef>
              <a:spcAft>
                <a:spcPct val="0"/>
              </a:spcAft>
            </a:pPr>
            <a:r>
              <a:rPr lang="en-US" dirty="0">
                <a:solidFill>
                  <a:srgbClr val="000000"/>
                </a:solidFill>
                <a:latin typeface="Times New Roman" charset="0"/>
                <a:ea typeface="ヒラギノ角ゴ Pro W3" charset="-128"/>
                <a:cs typeface="ヒラギノ角ゴ Pro W3" charset="-128"/>
              </a:rPr>
              <a:t>Small GLBT listserv in Norway: informed consent requested from group; posters </a:t>
            </a:r>
            <a:r>
              <a:rPr lang="en-US" dirty="0" err="1">
                <a:solidFill>
                  <a:srgbClr val="000000"/>
                </a:solidFill>
                <a:latin typeface="Times New Roman" charset="0"/>
                <a:ea typeface="ヒラギノ角ゴ Pro W3" charset="-128"/>
                <a:cs typeface="ヒラギノ角ゴ Pro W3" charset="-128"/>
              </a:rPr>
              <a:t>anonymized</a:t>
            </a:r>
            <a:r>
              <a:rPr lang="en-US" dirty="0">
                <a:solidFill>
                  <a:srgbClr val="000000"/>
                </a:solidFill>
                <a:latin typeface="Times New Roman" charset="0"/>
                <a:ea typeface="ヒラギノ角ゴ Pro W3" charset="-128"/>
                <a:cs typeface="ヒラギノ角ゴ Pro W3" charset="-128"/>
              </a:rPr>
              <a:t>; direct quotes only with permission </a:t>
            </a:r>
            <a:r>
              <a:rPr lang="en-US" dirty="0">
                <a:solidFill>
                  <a:srgbClr val="000000"/>
                </a:solidFill>
                <a:latin typeface="Times" charset="0"/>
                <a:ea typeface="ヒラギノ角ゴ Pro W3" charset="-128"/>
                <a:cs typeface="ヒラギノ角ゴ Pro W3" charset="-128"/>
                <a:sym typeface="Wingdings" charset="0"/>
              </a:rPr>
              <a:t> (</a:t>
            </a:r>
            <a:r>
              <a:rPr lang="en-US" dirty="0" err="1">
                <a:solidFill>
                  <a:srgbClr val="000000"/>
                </a:solidFill>
                <a:latin typeface="Times" charset="0"/>
                <a:ea typeface="ヒラギノ角ゴ Pro W3" charset="-128"/>
                <a:cs typeface="ヒラギノ角ゴ Pro W3" charset="-128"/>
                <a:sym typeface="Wingdings" charset="0"/>
              </a:rPr>
              <a:t>Bromseth</a:t>
            </a:r>
            <a:r>
              <a:rPr lang="en-US" dirty="0">
                <a:solidFill>
                  <a:srgbClr val="000000"/>
                </a:solidFill>
                <a:latin typeface="Times" charset="0"/>
                <a:ea typeface="ヒラギノ角ゴ Pro W3" charset="-128"/>
                <a:cs typeface="ヒラギノ角ゴ Pro W3" charset="-128"/>
                <a:sym typeface="Wingdings" charset="0"/>
              </a:rPr>
              <a:t> 2005)</a:t>
            </a:r>
            <a:endParaRPr lang="en-US" sz="2000" dirty="0">
              <a:solidFill>
                <a:srgbClr val="000000"/>
              </a:solidFill>
              <a:latin typeface="Times" charset="0"/>
              <a:ea typeface="ヒラギノ角ゴ Pro W3" charset="-128"/>
              <a:cs typeface="ヒラギノ角ゴ Pro W3" charset="-128"/>
              <a:sym typeface="Wingdings" charset="0"/>
            </a:endParaRPr>
          </a:p>
        </p:txBody>
      </p:sp>
      <p:sp>
        <p:nvSpPr>
          <p:cNvPr id="14" name="Line 5"/>
          <p:cNvSpPr>
            <a:spLocks noChangeShapeType="1"/>
          </p:cNvSpPr>
          <p:nvPr/>
        </p:nvSpPr>
        <p:spPr bwMode="auto">
          <a:xfrm>
            <a:off x="2051720" y="4077072"/>
            <a:ext cx="475252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000">
              <a:solidFill>
                <a:srgbClr val="000000"/>
              </a:solidFill>
              <a:latin typeface="Arial" charset="0"/>
              <a:ea typeface="ヒラギノ角ゴ Pro W3" charset="-128"/>
              <a:cs typeface="ヒラギノ角ゴ Pro W3" charset="-128"/>
            </a:endParaRPr>
          </a:p>
        </p:txBody>
      </p:sp>
      <p:sp>
        <p:nvSpPr>
          <p:cNvPr id="15" name="Content Placeholder 2"/>
          <p:cNvSpPr>
            <a:spLocks noGrp="1"/>
          </p:cNvSpPr>
          <p:nvPr>
            <p:ph idx="1"/>
          </p:nvPr>
        </p:nvSpPr>
        <p:spPr>
          <a:xfrm>
            <a:off x="539552" y="978024"/>
            <a:ext cx="8352928" cy="4971256"/>
          </a:xfrm>
        </p:spPr>
        <p:txBody>
          <a:bodyPr/>
          <a:lstStyle/>
          <a:p>
            <a:pPr marL="0" indent="0">
              <a:buNone/>
            </a:pPr>
            <a:r>
              <a:rPr lang="en-US" sz="2000" b="1" smtClean="0"/>
              <a:t>Beginning with (again): </a:t>
            </a:r>
            <a:r>
              <a:rPr lang="en-US" sz="2000" b="1" dirty="0" smtClean="0"/>
              <a:t>How to think about “privacy”?  Early models</a:t>
            </a:r>
            <a:endParaRPr lang="en-US" sz="2000" i="1" dirty="0"/>
          </a:p>
        </p:txBody>
      </p:sp>
    </p:spTree>
    <p:extLst>
      <p:ext uri="{BB962C8B-B14F-4D97-AF65-F5344CB8AC3E}">
        <p14:creationId xmlns:p14="http://schemas.microsoft.com/office/powerpoint/2010/main" val="1510458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smtClean="0"/>
              <a:t>2.C. Status </a:t>
            </a:r>
            <a:r>
              <a:rPr lang="nb-NO" sz="2400" dirty="0" err="1" smtClean="0"/>
              <a:t>of</a:t>
            </a:r>
            <a:r>
              <a:rPr lang="nb-NO" sz="2400" dirty="0" smtClean="0"/>
              <a:t> Data ...</a:t>
            </a:r>
          </a:p>
        </p:txBody>
      </p:sp>
      <p:sp>
        <p:nvSpPr>
          <p:cNvPr id="5" name="Content Placeholder 2"/>
          <p:cNvSpPr>
            <a:spLocks noGrp="1"/>
          </p:cNvSpPr>
          <p:nvPr>
            <p:ph idx="1"/>
          </p:nvPr>
        </p:nvSpPr>
        <p:spPr>
          <a:xfrm>
            <a:off x="192927" y="948426"/>
            <a:ext cx="8665699" cy="5722701"/>
          </a:xfrm>
        </p:spPr>
        <p:txBody>
          <a:bodyPr>
            <a:noAutofit/>
          </a:bodyPr>
          <a:lstStyle/>
          <a:p>
            <a:pPr marL="354013" indent="-354013">
              <a:buNone/>
            </a:pPr>
            <a:r>
              <a:rPr lang="en-US" sz="2000" dirty="0" smtClean="0"/>
              <a:t> </a:t>
            </a:r>
            <a:r>
              <a:rPr lang="en-US" sz="2000" b="1" dirty="0" smtClean="0"/>
              <a:t>the </a:t>
            </a:r>
            <a:r>
              <a:rPr lang="en-US" sz="2000" b="1" dirty="0"/>
              <a:t>status of data </a:t>
            </a:r>
            <a:r>
              <a:rPr lang="en-US" sz="2000" dirty="0"/>
              <a:t>(public? private? …?) provided in social networking </a:t>
            </a:r>
            <a:r>
              <a:rPr lang="en-US" sz="2000" dirty="0" smtClean="0"/>
              <a:t>profiles  </a:t>
            </a:r>
          </a:p>
          <a:p>
            <a:pPr marL="900113" indent="-354013">
              <a:buNone/>
            </a:pPr>
            <a:r>
              <a:rPr lang="en-US" sz="2000" dirty="0" smtClean="0"/>
              <a:t>Terms of service?</a:t>
            </a:r>
          </a:p>
          <a:p>
            <a:pPr marL="900113" indent="-354013">
              <a:buNone/>
            </a:pPr>
            <a:r>
              <a:rPr lang="en-US" sz="2000" dirty="0" smtClean="0"/>
              <a:t>Local / international laws?</a:t>
            </a:r>
          </a:p>
          <a:p>
            <a:pPr marL="900113" indent="-354013">
              <a:buNone/>
            </a:pPr>
            <a:r>
              <a:rPr lang="en-US" sz="2000" b="1" i="1" dirty="0" smtClean="0"/>
              <a:t>Expectations</a:t>
            </a:r>
            <a:r>
              <a:rPr lang="en-US" sz="2000" b="1" dirty="0" smtClean="0"/>
              <a:t> of users / community / author? (</a:t>
            </a:r>
            <a:r>
              <a:rPr lang="en-US" sz="2000" b="1" dirty="0" smtClean="0">
                <a:sym typeface="Wingdings"/>
              </a:rPr>
              <a:t> “good Samaritan ethics”)</a:t>
            </a:r>
            <a:endParaRPr lang="en-US" sz="2000" b="1" i="1" dirty="0" smtClean="0"/>
          </a:p>
          <a:p>
            <a:pPr marL="354013" indent="-354013">
              <a:buNone/>
            </a:pPr>
            <a:r>
              <a:rPr lang="en-US" sz="2000" i="1" dirty="0" smtClean="0"/>
              <a:t>additional questions</a:t>
            </a:r>
            <a:r>
              <a:rPr lang="en-US" sz="2000" dirty="0" smtClean="0"/>
              <a:t>:</a:t>
            </a:r>
            <a:endParaRPr lang="en-US" sz="2000" dirty="0"/>
          </a:p>
          <a:p>
            <a:pPr marL="715963" indent="-354013">
              <a:buNone/>
            </a:pPr>
            <a:r>
              <a:rPr lang="en-US" sz="2000" dirty="0"/>
              <a:t>How do the terms of service articulate privacy of content and/or how it is shared with 3rd parties ?</a:t>
            </a:r>
          </a:p>
          <a:p>
            <a:pPr marL="715963" indent="-354013">
              <a:buNone/>
            </a:pPr>
            <a:r>
              <a:rPr lang="en-US" sz="2000" dirty="0"/>
              <a:t> Does the author/participant consider personal network of connections sensitive information ?</a:t>
            </a:r>
          </a:p>
          <a:p>
            <a:pPr marL="715963" indent="-354013">
              <a:buNone/>
            </a:pPr>
            <a:r>
              <a:rPr lang="en-US" sz="2000" dirty="0"/>
              <a:t> How is profile or location information used or stored by researcher ?</a:t>
            </a:r>
          </a:p>
          <a:p>
            <a:pPr marL="715963" indent="-354013">
              <a:buNone/>
            </a:pPr>
            <a:r>
              <a:rPr lang="en-US" sz="2000" dirty="0"/>
              <a:t> Does author/participant understand and agree to interaction that may be used for research purposes ?</a:t>
            </a:r>
          </a:p>
          <a:p>
            <a:pPr marL="715963" indent="-354013">
              <a:buNone/>
            </a:pPr>
            <a:r>
              <a:rPr lang="en-US" sz="2000" dirty="0"/>
              <a:t> Does research purpose and design balance possible conflicts between participant and researcher perceptions of public/private and sensitive/</a:t>
            </a:r>
            <a:r>
              <a:rPr lang="en-US" sz="2000" dirty="0" err="1"/>
              <a:t>nonsensitive</a:t>
            </a:r>
            <a:r>
              <a:rPr lang="en-US" sz="2000" dirty="0"/>
              <a:t> ?</a:t>
            </a:r>
          </a:p>
          <a:p>
            <a:pPr marL="354013" indent="-354013">
              <a:buNone/>
            </a:pPr>
            <a:r>
              <a:rPr lang="en-US" sz="2000" dirty="0"/>
              <a:t> </a:t>
            </a:r>
            <a:endParaRPr lang="en-US" sz="2000" dirty="0" smtClean="0"/>
          </a:p>
        </p:txBody>
      </p:sp>
    </p:spTree>
    <p:extLst>
      <p:ext uri="{BB962C8B-B14F-4D97-AF65-F5344CB8AC3E}">
        <p14:creationId xmlns:p14="http://schemas.microsoft.com/office/powerpoint/2010/main" val="363845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640960" cy="5976664"/>
          </a:xfrm>
        </p:spPr>
        <p:txBody>
          <a:bodyPr/>
          <a:lstStyle/>
          <a:p>
            <a:pPr marL="0" indent="0">
              <a:buNone/>
            </a:pPr>
            <a:r>
              <a:rPr lang="en-US" sz="2400" b="1" dirty="0" smtClean="0"/>
              <a:t>0.  Preliminaries</a:t>
            </a:r>
          </a:p>
          <a:p>
            <a:pPr marL="12700" indent="0">
              <a:buNone/>
            </a:pPr>
            <a:r>
              <a:rPr lang="en-US" sz="2400" i="1" dirty="0" smtClean="0"/>
              <a:t>The good news </a:t>
            </a:r>
            <a:r>
              <a:rPr lang="is-IS" sz="2400" i="1" dirty="0" smtClean="0"/>
              <a:t>…</a:t>
            </a:r>
            <a:endParaRPr lang="en-US" sz="2400" i="1" dirty="0" smtClean="0"/>
          </a:p>
          <a:p>
            <a:pPr marL="361950" indent="0">
              <a:buNone/>
            </a:pPr>
            <a:r>
              <a:rPr lang="en-US" sz="2200" dirty="0" smtClean="0"/>
              <a:t>while certainly challenging and difficult in many ways, none of the questions explicitly raised and/or evoked (so far) are completely novel:  on the contrary, they have been taken up - sometimes for a very long time indeed – in the relevant literatures, scholarly associations, etc.</a:t>
            </a:r>
          </a:p>
          <a:p>
            <a:pPr marL="704850">
              <a:buFont typeface="Wingdings" charset="2"/>
              <a:buChar char="à"/>
            </a:pPr>
            <a:r>
              <a:rPr lang="en-US" sz="2200" dirty="0" smtClean="0">
                <a:sym typeface="Wingdings"/>
              </a:rPr>
              <a:t>one strategy here will be to highlight similar cases that thereby may offer suggestions for how to helpfully resolve a given ethical challenge or difficulty (“casuistics”);</a:t>
            </a:r>
          </a:p>
          <a:p>
            <a:pPr marL="704850">
              <a:buFont typeface="Wingdings" charset="2"/>
              <a:buChar char="à"/>
            </a:pPr>
            <a:r>
              <a:rPr lang="en-US" sz="2200" dirty="0" smtClean="0">
                <a:sym typeface="Wingdings"/>
              </a:rPr>
              <a:t>We will also offer some additional resources for further reference and reflection, beginning with: </a:t>
            </a:r>
          </a:p>
          <a:p>
            <a:pPr marL="12700" indent="0">
              <a:buNone/>
            </a:pPr>
            <a:r>
              <a:rPr lang="en-US" sz="2200" dirty="0" smtClean="0">
                <a:sym typeface="Wingdings"/>
              </a:rPr>
              <a:t>Ben </a:t>
            </a:r>
            <a:r>
              <a:rPr lang="en-US" sz="2200" dirty="0" err="1">
                <a:sym typeface="Wingdings"/>
              </a:rPr>
              <a:t>Zevenbergen</a:t>
            </a:r>
            <a:r>
              <a:rPr lang="en-US" sz="2200" dirty="0" smtClean="0">
                <a:sym typeface="Wingdings"/>
              </a:rPr>
              <a:t> </a:t>
            </a:r>
            <a:r>
              <a:rPr lang="en-US" sz="2200" dirty="0">
                <a:sym typeface="Wingdings"/>
              </a:rPr>
              <a:t>"Networked Systems Ethics," </a:t>
            </a:r>
            <a:r>
              <a:rPr lang="en-US" sz="2200" dirty="0" smtClean="0">
                <a:sym typeface="Wingdings"/>
              </a:rPr>
              <a:t>Oxford </a:t>
            </a:r>
            <a:r>
              <a:rPr lang="en-US" sz="2200" dirty="0">
                <a:sym typeface="Wingdings"/>
              </a:rPr>
              <a:t>Internet </a:t>
            </a:r>
            <a:r>
              <a:rPr lang="en-US" sz="2200" dirty="0" smtClean="0">
                <a:sym typeface="Wingdings"/>
              </a:rPr>
              <a:t>Institute, </a:t>
            </a:r>
            <a:r>
              <a:rPr lang="en-US" sz="2200" dirty="0">
                <a:sym typeface="Wingdings"/>
              </a:rPr>
              <a:t>&lt;http://</a:t>
            </a:r>
            <a:r>
              <a:rPr lang="en-US" sz="2200" dirty="0" err="1">
                <a:sym typeface="Wingdings"/>
              </a:rPr>
              <a:t>networkedsystemsethics.net</a:t>
            </a:r>
            <a:r>
              <a:rPr lang="en-US" sz="2200" dirty="0">
                <a:sym typeface="Wingdings"/>
              </a:rPr>
              <a:t>/&gt;</a:t>
            </a:r>
            <a:endParaRPr lang="en-US" sz="2200" dirty="0"/>
          </a:p>
          <a:p>
            <a:pPr marL="12700" indent="0">
              <a:buNone/>
            </a:pPr>
            <a:r>
              <a:rPr lang="en-US" sz="2200" dirty="0" smtClean="0">
                <a:sym typeface="Wingdings"/>
              </a:rPr>
              <a:t>(part </a:t>
            </a:r>
            <a:r>
              <a:rPr lang="en-US" sz="2200" dirty="0">
                <a:sym typeface="Wingdings"/>
              </a:rPr>
              <a:t>of an Open Technology Fund Fellowship: </a:t>
            </a:r>
            <a:r>
              <a:rPr lang="en-US" sz="2200" dirty="0" smtClean="0">
                <a:sym typeface="Wingdings"/>
                <a:hlinkClick r:id="rId2"/>
              </a:rPr>
              <a:t>https</a:t>
            </a:r>
            <a:r>
              <a:rPr lang="en-US" sz="2200" dirty="0">
                <a:sym typeface="Wingdings"/>
                <a:hlinkClick r:id="rId2"/>
              </a:rPr>
              <a:t>://www.opentech.fund</a:t>
            </a:r>
            <a:r>
              <a:rPr lang="en-US" sz="2200" dirty="0" smtClean="0">
                <a:sym typeface="Wingdings"/>
                <a:hlinkClick r:id="rId2"/>
              </a:rPr>
              <a:t>/</a:t>
            </a:r>
            <a:r>
              <a:rPr lang="en-US" sz="2200" dirty="0" smtClean="0">
                <a:sym typeface="Wingdings"/>
              </a:rPr>
              <a:t>)</a:t>
            </a:r>
            <a:endParaRPr lang="en-US" sz="2400" dirty="0" smtClean="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r>
              <a:rPr lang="en-US" sz="2400" dirty="0" smtClean="0"/>
              <a:t> </a:t>
            </a:r>
            <a:endParaRPr lang="en-US" sz="2400" dirty="0"/>
          </a:p>
        </p:txBody>
      </p:sp>
    </p:spTree>
    <p:extLst>
      <p:ext uri="{BB962C8B-B14F-4D97-AF65-F5344CB8AC3E}">
        <p14:creationId xmlns:p14="http://schemas.microsoft.com/office/powerpoint/2010/main" val="4288097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620688"/>
            <a:ext cx="7696200" cy="574576"/>
          </a:xfrm>
        </p:spPr>
        <p:txBody>
          <a:bodyPr/>
          <a:lstStyle/>
          <a:p>
            <a:pPr algn="ctr" eaLnBrk="1" hangingPunct="1"/>
            <a:r>
              <a:rPr lang="en-US" sz="2400" dirty="0" smtClean="0"/>
              <a:t>2.D Dissemination Ethics	 and Informed Consent</a:t>
            </a:r>
          </a:p>
        </p:txBody>
      </p:sp>
      <p:sp>
        <p:nvSpPr>
          <p:cNvPr id="7" name="Content Placeholder 2"/>
          <p:cNvSpPr>
            <a:spLocks noGrp="1"/>
          </p:cNvSpPr>
          <p:nvPr>
            <p:ph idx="1"/>
          </p:nvPr>
        </p:nvSpPr>
        <p:spPr>
          <a:xfrm>
            <a:off x="192927" y="1234691"/>
            <a:ext cx="8665699" cy="5722701"/>
          </a:xfrm>
        </p:spPr>
        <p:txBody>
          <a:bodyPr>
            <a:noAutofit/>
          </a:bodyPr>
          <a:lstStyle/>
          <a:p>
            <a:pPr marL="0" indent="0">
              <a:buNone/>
            </a:pPr>
            <a:r>
              <a:rPr lang="en-US" sz="2400" dirty="0" smtClean="0"/>
              <a:t>-- especially with regard to </a:t>
            </a:r>
            <a:r>
              <a:rPr lang="en-US" sz="2400" b="1" dirty="0"/>
              <a:t>profile data and blog posts</a:t>
            </a:r>
            <a:r>
              <a:rPr lang="en-US" sz="2400" dirty="0"/>
              <a:t>.</a:t>
            </a:r>
            <a:r>
              <a:rPr lang="en-US" sz="2400" dirty="0" smtClean="0">
                <a:effectLst/>
              </a:rPr>
              <a:t> </a:t>
            </a:r>
          </a:p>
          <a:p>
            <a:pPr marL="0" indent="0">
              <a:buNone/>
            </a:pPr>
            <a:endParaRPr lang="en-US" sz="2400" dirty="0" smtClean="0"/>
          </a:p>
          <a:p>
            <a:pPr marL="0" indent="0">
              <a:buNone/>
            </a:pPr>
            <a:r>
              <a:rPr lang="en-US" sz="2400" i="1" dirty="0" err="1" smtClean="0"/>
              <a:t>AoIR</a:t>
            </a:r>
            <a:r>
              <a:rPr lang="en-US" sz="2400" i="1" dirty="0" smtClean="0"/>
              <a:t> 2.0 questions:</a:t>
            </a:r>
            <a:endParaRPr lang="en-US" sz="2400" i="1" dirty="0"/>
          </a:p>
          <a:p>
            <a:pPr marL="723900" indent="-354013">
              <a:buNone/>
            </a:pPr>
            <a:r>
              <a:rPr lang="en-US" sz="2400" b="1" dirty="0" smtClean="0"/>
              <a:t>Does the dissemination of findings protect confidentiality ?</a:t>
            </a:r>
          </a:p>
          <a:p>
            <a:pPr marL="723900" indent="-354013">
              <a:buNone/>
            </a:pPr>
            <a:r>
              <a:rPr lang="en-US" sz="2400" b="1" dirty="0" smtClean="0"/>
              <a:t> Is the data easily searchable and retrievable ?</a:t>
            </a:r>
          </a:p>
          <a:p>
            <a:pPr marL="723900" indent="-354013">
              <a:buNone/>
            </a:pPr>
            <a:r>
              <a:rPr lang="en-US" sz="2400" dirty="0" smtClean="0"/>
              <a:t> </a:t>
            </a:r>
            <a:r>
              <a:rPr lang="en-US" sz="2400" b="1" dirty="0" smtClean="0"/>
              <a:t>If the content of a subject’s communication was ever linked to the person, would harm likely result ?</a:t>
            </a:r>
          </a:p>
          <a:p>
            <a:pPr marL="723900" indent="-354013">
              <a:buNone/>
            </a:pPr>
            <a:endParaRPr lang="en-US" sz="2400" dirty="0"/>
          </a:p>
          <a:p>
            <a:pPr marL="0" indent="0">
              <a:buNone/>
            </a:pPr>
            <a:r>
              <a:rPr lang="en-US" sz="2400" i="1" dirty="0" smtClean="0"/>
              <a:t>Additional considerations</a:t>
            </a:r>
            <a:r>
              <a:rPr lang="en-US" sz="2400" dirty="0" smtClean="0"/>
              <a:t>: composite / aggregated identities …</a:t>
            </a:r>
          </a:p>
          <a:p>
            <a:pPr marL="804863" indent="-354013">
              <a:buNone/>
            </a:pPr>
            <a:r>
              <a:rPr lang="en-US" sz="2400" dirty="0" smtClean="0"/>
              <a:t>and “fabrication” (? – warning!)</a:t>
            </a:r>
            <a:r>
              <a:rPr lang="en-US" sz="2000" dirty="0" smtClean="0"/>
              <a:t/>
            </a:r>
            <a:br>
              <a:rPr lang="en-US" sz="2000" dirty="0" smtClean="0"/>
            </a:br>
            <a:r>
              <a:rPr lang="en-US" sz="2000" dirty="0" smtClean="0"/>
              <a:t>Markham</a:t>
            </a:r>
            <a:r>
              <a:rPr lang="en-US" sz="2000" dirty="0"/>
              <a:t>, A. 2012. Fabrication as ethical practice: Qualitative inquiry in ambiguous </a:t>
            </a:r>
            <a:r>
              <a:rPr lang="en-US" sz="2000" dirty="0" smtClean="0"/>
              <a:t>internet contexts</a:t>
            </a:r>
            <a:r>
              <a:rPr lang="en-US" sz="2000" dirty="0"/>
              <a:t>. </a:t>
            </a:r>
            <a:r>
              <a:rPr lang="en-US" sz="2000" i="1" dirty="0"/>
              <a:t>Information, Communication &amp; Society </a:t>
            </a:r>
            <a:r>
              <a:rPr lang="en-US" sz="2000" dirty="0"/>
              <a:t>15(3): 334-353</a:t>
            </a:r>
            <a:r>
              <a:rPr lang="en-US" sz="2000" dirty="0" smtClean="0"/>
              <a:t>.</a:t>
            </a:r>
          </a:p>
        </p:txBody>
      </p:sp>
    </p:spTree>
    <p:extLst>
      <p:ext uri="{BB962C8B-B14F-4D97-AF65-F5344CB8AC3E}">
        <p14:creationId xmlns:p14="http://schemas.microsoft.com/office/powerpoint/2010/main" val="1318939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7860" y="546869"/>
            <a:ext cx="8153400" cy="574576"/>
          </a:xfrm>
        </p:spPr>
        <p:txBody>
          <a:bodyPr/>
          <a:lstStyle/>
          <a:p>
            <a:pPr algn="ctr" eaLnBrk="1" hangingPunct="1"/>
            <a:r>
              <a:rPr lang="nb-NO" sz="2400" dirty="0" smtClean="0"/>
              <a:t>2.E. </a:t>
            </a:r>
            <a:r>
              <a:rPr lang="nb-NO" sz="2400" dirty="0" err="1" smtClean="0"/>
              <a:t>Ethical</a:t>
            </a:r>
            <a:r>
              <a:rPr lang="nb-NO" sz="2400" dirty="0" smtClean="0"/>
              <a:t> variables and </a:t>
            </a:r>
            <a:r>
              <a:rPr lang="nb-NO" sz="2400" dirty="0" err="1" smtClean="0"/>
              <a:t>degrees</a:t>
            </a:r>
            <a:r>
              <a:rPr lang="nb-NO" sz="2400" dirty="0" smtClean="0"/>
              <a:t> </a:t>
            </a:r>
            <a:r>
              <a:rPr lang="nb-NO" sz="2400" dirty="0" err="1" smtClean="0"/>
              <a:t>of</a:t>
            </a:r>
            <a:r>
              <a:rPr lang="nb-NO" sz="2400" dirty="0" smtClean="0"/>
              <a:t> </a:t>
            </a:r>
            <a:r>
              <a:rPr lang="nb-NO" sz="2400" dirty="0" err="1" smtClean="0"/>
              <a:t>informed</a:t>
            </a:r>
            <a:r>
              <a:rPr lang="nb-NO" sz="2400" dirty="0" smtClean="0"/>
              <a:t> </a:t>
            </a:r>
            <a:r>
              <a:rPr lang="nb-NO" sz="2400" dirty="0" err="1" smtClean="0"/>
              <a:t>consent</a:t>
            </a:r>
            <a:endParaRPr lang="nb-NO" sz="2400" dirty="0" smtClean="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91326" y="1124744"/>
            <a:ext cx="7786468" cy="5707595"/>
          </a:xfrm>
          <a:prstGeom prst="rect">
            <a:avLst/>
          </a:prstGeom>
          <a:ln>
            <a:solidFill>
              <a:schemeClr val="bg1">
                <a:lumMod val="65000"/>
              </a:schemeClr>
            </a:solidFill>
          </a:ln>
        </p:spPr>
      </p:pic>
    </p:spTree>
    <p:extLst>
      <p:ext uri="{BB962C8B-B14F-4D97-AF65-F5344CB8AC3E}">
        <p14:creationId xmlns:p14="http://schemas.microsoft.com/office/powerpoint/2010/main" val="1753458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err="1" smtClean="0"/>
              <a:t>Additional</a:t>
            </a:r>
            <a:r>
              <a:rPr lang="nb-NO" sz="2400" dirty="0" smtClean="0"/>
              <a:t> </a:t>
            </a:r>
            <a:r>
              <a:rPr lang="nb-NO" sz="2400" dirty="0" err="1" smtClean="0"/>
              <a:t>examples</a:t>
            </a:r>
            <a:endParaRPr lang="nb-NO" sz="2400" dirty="0" smtClean="0"/>
          </a:p>
        </p:txBody>
      </p:sp>
      <p:sp>
        <p:nvSpPr>
          <p:cNvPr id="4" name="Content Placeholder 2"/>
          <p:cNvSpPr>
            <a:spLocks noGrp="1"/>
          </p:cNvSpPr>
          <p:nvPr>
            <p:ph idx="1"/>
          </p:nvPr>
        </p:nvSpPr>
        <p:spPr>
          <a:xfrm>
            <a:off x="457200" y="1130176"/>
            <a:ext cx="8229600" cy="5179144"/>
          </a:xfrm>
        </p:spPr>
        <p:txBody>
          <a:bodyPr>
            <a:noAutofit/>
          </a:bodyPr>
          <a:lstStyle/>
          <a:p>
            <a:pPr marL="0" indent="0">
              <a:buNone/>
            </a:pPr>
            <a:r>
              <a:rPr lang="en-US" sz="2000" b="1" dirty="0" smtClean="0"/>
              <a:t>Yukari </a:t>
            </a:r>
            <a:r>
              <a:rPr lang="en-US" sz="2000" b="1" dirty="0" err="1" smtClean="0"/>
              <a:t>Seko</a:t>
            </a:r>
            <a:r>
              <a:rPr lang="en-US" sz="2000" b="1" dirty="0" smtClean="0"/>
              <a:t> </a:t>
            </a:r>
            <a:r>
              <a:rPr lang="en-US" sz="2000" dirty="0" smtClean="0"/>
              <a:t>(PhD student, communications, York University, CA): studied an online forum and blogs for people with suicidal and self-hurting tendencies. </a:t>
            </a:r>
            <a:r>
              <a:rPr lang="en-US" sz="2000" b="1" dirty="0" smtClean="0"/>
              <a:t>Particular difficulties with one young blogger who wrote frequently about own suicide.</a:t>
            </a:r>
          </a:p>
          <a:p>
            <a:pPr marL="0" indent="0">
              <a:buNone/>
            </a:pPr>
            <a:endParaRPr lang="en-US" sz="2000" dirty="0"/>
          </a:p>
          <a:p>
            <a:pPr marL="0" indent="0">
              <a:buNone/>
            </a:pPr>
            <a:r>
              <a:rPr lang="en-US" sz="2000" b="1" dirty="0" smtClean="0"/>
              <a:t>Laurie </a:t>
            </a:r>
            <a:r>
              <a:rPr lang="en-US" sz="2000" b="1" dirty="0" err="1" smtClean="0"/>
              <a:t>Cubbison</a:t>
            </a:r>
            <a:r>
              <a:rPr lang="en-US" sz="2000" b="1" dirty="0" smtClean="0"/>
              <a:t> </a:t>
            </a:r>
            <a:r>
              <a:rPr lang="en-US" sz="2000" dirty="0" smtClean="0"/>
              <a:t>(assistant prof., rhetoric &amp; writing, Radford University, USA): studied medical patient support groups develop rhetorical strategies for communicating their views of illness to doctors, support persons, general public. </a:t>
            </a:r>
            <a:r>
              <a:rPr lang="en-US" sz="2000" b="1" dirty="0" smtClean="0"/>
              <a:t>Participant-observer, argues for an ethic of care in research and reporting.</a:t>
            </a:r>
          </a:p>
          <a:p>
            <a:pPr marL="0" indent="0">
              <a:buNone/>
            </a:pPr>
            <a:endParaRPr lang="en-US" sz="2000" dirty="0"/>
          </a:p>
          <a:p>
            <a:pPr marL="0" indent="0">
              <a:buNone/>
            </a:pPr>
            <a:r>
              <a:rPr lang="en-US" sz="2000" b="1" dirty="0" err="1" smtClean="0"/>
              <a:t>Janne</a:t>
            </a:r>
            <a:r>
              <a:rPr lang="en-US" sz="2000" b="1" dirty="0" smtClean="0"/>
              <a:t> </a:t>
            </a:r>
            <a:r>
              <a:rPr lang="en-US" sz="2000" b="1" dirty="0" err="1" smtClean="0"/>
              <a:t>Bromseth</a:t>
            </a:r>
            <a:r>
              <a:rPr lang="en-US" sz="2000" dirty="0" smtClean="0"/>
              <a:t> (cultural, media researcher, Stockholm): studied gendered and sexual identity expression in a listserv for lesbian and bisexual women.  Participant-observer, especially sensitive to risks and problems of such women in more conservative, more rural areas of Norway – as itself a relatively small country.</a:t>
            </a:r>
          </a:p>
          <a:p>
            <a:pPr marL="0" indent="0">
              <a:buNone/>
            </a:pPr>
            <a:r>
              <a:rPr lang="en-US" sz="2000" b="1" dirty="0" smtClean="0"/>
              <a:t>-- McKee &amp; Porter</a:t>
            </a:r>
            <a:r>
              <a:rPr lang="en-US" sz="2000" dirty="0"/>
              <a:t> </a:t>
            </a:r>
            <a:r>
              <a:rPr lang="en-US" sz="2000" dirty="0" smtClean="0"/>
              <a:t>2009: 76</a:t>
            </a:r>
            <a:endParaRPr lang="en-US" sz="2000" b="1" dirty="0"/>
          </a:p>
        </p:txBody>
      </p:sp>
    </p:spTree>
    <p:extLst>
      <p:ext uri="{BB962C8B-B14F-4D97-AF65-F5344CB8AC3E}">
        <p14:creationId xmlns:p14="http://schemas.microsoft.com/office/powerpoint/2010/main" val="25371785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err="1" smtClean="0"/>
              <a:t>What</a:t>
            </a:r>
            <a:r>
              <a:rPr lang="nb-NO" sz="2400" dirty="0" smtClean="0"/>
              <a:t> </a:t>
            </a:r>
            <a:r>
              <a:rPr lang="nb-NO" sz="2400" dirty="0" err="1" smtClean="0"/>
              <a:t>counts</a:t>
            </a:r>
            <a:r>
              <a:rPr lang="nb-NO" sz="2400" dirty="0" smtClean="0"/>
              <a:t> as ”sensitive”?</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7253" y="1374292"/>
            <a:ext cx="8969424" cy="4935028"/>
          </a:xfrm>
          <a:prstGeom prst="rect">
            <a:avLst/>
          </a:prstGeom>
          <a:ln>
            <a:solidFill>
              <a:schemeClr val="bg1">
                <a:lumMod val="65000"/>
              </a:schemeClr>
            </a:solidFill>
          </a:ln>
        </p:spPr>
      </p:pic>
    </p:spTree>
    <p:extLst>
      <p:ext uri="{BB962C8B-B14F-4D97-AF65-F5344CB8AC3E}">
        <p14:creationId xmlns:p14="http://schemas.microsoft.com/office/powerpoint/2010/main" val="435715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412776"/>
            <a:ext cx="8777559" cy="5016758"/>
          </a:xfrm>
          <a:prstGeom prst="rect">
            <a:avLst/>
          </a:prstGeom>
          <a:noFill/>
        </p:spPr>
        <p:txBody>
          <a:bodyPr wrap="square" rtlCol="0">
            <a:spAutoFit/>
          </a:bodyPr>
          <a:lstStyle/>
          <a:p>
            <a:pPr defTabSz="914400" eaLnBrk="0" fontAlgn="base" hangingPunct="0">
              <a:spcBef>
                <a:spcPct val="0"/>
              </a:spcBef>
              <a:spcAft>
                <a:spcPct val="0"/>
              </a:spcAft>
            </a:pPr>
            <a:r>
              <a:rPr lang="en-US" sz="2000" dirty="0">
                <a:solidFill>
                  <a:srgbClr val="000000"/>
                </a:solidFill>
                <a:latin typeface="Arial" charset="0"/>
                <a:ea typeface="ヒラギノ角ゴ Pro W3" charset="-128"/>
                <a:cs typeface="ヒラギノ角ゴ Pro W3" charset="-128"/>
              </a:rPr>
              <a:t>Patricia Lawson offers a range of possible options that researchers can offer to participants:</a:t>
            </a:r>
          </a:p>
          <a:p>
            <a:pPr marL="723900" indent="-369888" defTabSz="914400" eaLnBrk="0" fontAlgn="base" hangingPunct="0">
              <a:spcBef>
                <a:spcPct val="0"/>
              </a:spcBef>
              <a:spcAft>
                <a:spcPct val="0"/>
              </a:spcAft>
            </a:pPr>
            <a:r>
              <a:rPr lang="en-US" sz="2000" dirty="0">
                <a:solidFill>
                  <a:srgbClr val="000000"/>
                </a:solidFill>
                <a:latin typeface="Arial" charset="0"/>
                <a:ea typeface="ヒラギノ角ゴ Pro W3" charset="-128"/>
                <a:cs typeface="ヒラギノ角ゴ Pro W3" charset="-128"/>
              </a:rPr>
              <a:t>(1) consent to having their nickname and communicative text used for data analysis only (no publication of name or text);</a:t>
            </a:r>
          </a:p>
          <a:p>
            <a:pPr marL="723900" indent="-369888" defTabSz="914400" eaLnBrk="0" fontAlgn="base" hangingPunct="0">
              <a:spcBef>
                <a:spcPct val="0"/>
              </a:spcBef>
              <a:spcAft>
                <a:spcPct val="0"/>
              </a:spcAft>
            </a:pPr>
            <a:r>
              <a:rPr lang="en-US" sz="2000" dirty="0">
                <a:solidFill>
                  <a:srgbClr val="000000"/>
                </a:solidFill>
                <a:latin typeface="Arial" charset="0"/>
                <a:ea typeface="ヒラギノ角ゴ Pro W3" charset="-128"/>
                <a:cs typeface="ヒラギノ角ゴ Pro W3" charset="-128"/>
              </a:rPr>
              <a:t>(2) consent to having either their nickname or text published in an academic work, but never together (i.e., no identifiers);  </a:t>
            </a:r>
          </a:p>
          <a:p>
            <a:pPr marL="723900" indent="-369888" defTabSz="914400" eaLnBrk="0" fontAlgn="base" hangingPunct="0">
              <a:spcBef>
                <a:spcPct val="0"/>
              </a:spcBef>
              <a:spcAft>
                <a:spcPct val="0"/>
              </a:spcAft>
            </a:pPr>
            <a:r>
              <a:rPr lang="en-US" sz="2000" dirty="0">
                <a:solidFill>
                  <a:srgbClr val="000000"/>
                </a:solidFill>
                <a:latin typeface="Arial" charset="0"/>
                <a:ea typeface="ヒラギノ角ゴ Pro W3" charset="-128"/>
                <a:cs typeface="ヒラギノ角ゴ Pro W3" charset="-128"/>
              </a:rPr>
              <a:t>(3) consent to having either their nickname or text published in an academic work, but never together (i.e., no identifiers) and providing they get to see the “write up” prior to publication; </a:t>
            </a:r>
          </a:p>
          <a:p>
            <a:pPr marL="723900" indent="-369888" defTabSz="914400" eaLnBrk="0" fontAlgn="base" hangingPunct="0">
              <a:spcBef>
                <a:spcPct val="0"/>
              </a:spcBef>
              <a:spcAft>
                <a:spcPct val="0"/>
              </a:spcAft>
            </a:pPr>
            <a:r>
              <a:rPr lang="en-US" sz="2000" dirty="0">
                <a:solidFill>
                  <a:srgbClr val="000000"/>
                </a:solidFill>
                <a:latin typeface="Arial" charset="0"/>
                <a:ea typeface="ヒラギノ角ゴ Pro W3" charset="-128"/>
                <a:cs typeface="ヒラギノ角ゴ Pro W3" charset="-128"/>
              </a:rPr>
              <a:t>(4) consent to having both their nickname and text published in academic work, thereby being credited as the authors of their own words or</a:t>
            </a:r>
          </a:p>
          <a:p>
            <a:pPr marL="723900" indent="-369888" defTabSz="914400" eaLnBrk="0" fontAlgn="base" hangingPunct="0">
              <a:spcBef>
                <a:spcPct val="0"/>
              </a:spcBef>
              <a:spcAft>
                <a:spcPct val="0"/>
              </a:spcAft>
            </a:pPr>
            <a:r>
              <a:rPr lang="en-US" sz="2000" dirty="0">
                <a:solidFill>
                  <a:srgbClr val="000000"/>
                </a:solidFill>
                <a:latin typeface="Arial" charset="0"/>
                <a:ea typeface="ヒラギノ角ゴ Pro W3" charset="-128"/>
                <a:cs typeface="ヒラギノ角ゴ Pro W3" charset="-128"/>
              </a:rPr>
              <a:t>(5) consent to having both their nickname and text published in academic work, thereby being credited as the authors of their own words, providing they get to see the “write up” prior to publication.  The last two options deal directly with the issue of CMC copyright. (2004, 93)</a:t>
            </a:r>
          </a:p>
          <a:p>
            <a:pPr defTabSz="914400" eaLnBrk="0" fontAlgn="base" hangingPunct="0">
              <a:spcBef>
                <a:spcPct val="0"/>
              </a:spcBef>
              <a:spcAft>
                <a:spcPct val="0"/>
              </a:spcAft>
            </a:pPr>
            <a:endParaRPr lang="en-US" sz="2000" dirty="0">
              <a:solidFill>
                <a:srgbClr val="000000"/>
              </a:solidFill>
              <a:latin typeface="Arial" charset="0"/>
              <a:ea typeface="ヒラギノ角ゴ Pro W3" charset="-128"/>
              <a:cs typeface="ヒラギノ角ゴ Pro W3" charset="-128"/>
            </a:endParaRPr>
          </a:p>
        </p:txBody>
      </p:sp>
      <p:sp>
        <p:nvSpPr>
          <p:cNvPr id="5" name="Title 1"/>
          <p:cNvSpPr>
            <a:spLocks noGrp="1"/>
          </p:cNvSpPr>
          <p:nvPr>
            <p:ph type="title"/>
          </p:nvPr>
        </p:nvSpPr>
        <p:spPr>
          <a:xfrm>
            <a:off x="507860" y="692696"/>
            <a:ext cx="8153400" cy="574576"/>
          </a:xfrm>
        </p:spPr>
        <p:txBody>
          <a:bodyPr/>
          <a:lstStyle/>
          <a:p>
            <a:pPr algn="ctr" eaLnBrk="1" hangingPunct="1"/>
            <a:r>
              <a:rPr lang="nb-NO" sz="2400" dirty="0" smtClean="0"/>
              <a:t>2.E. </a:t>
            </a:r>
            <a:r>
              <a:rPr lang="nb-NO" sz="2400" dirty="0" err="1" smtClean="0"/>
              <a:t>Ethical</a:t>
            </a:r>
            <a:r>
              <a:rPr lang="nb-NO" sz="2400" dirty="0" smtClean="0"/>
              <a:t> variables and </a:t>
            </a:r>
            <a:r>
              <a:rPr lang="nb-NO" sz="2400" dirty="0" err="1" smtClean="0"/>
              <a:t>degrees</a:t>
            </a:r>
            <a:r>
              <a:rPr lang="nb-NO" sz="2400" dirty="0" smtClean="0"/>
              <a:t> </a:t>
            </a:r>
            <a:r>
              <a:rPr lang="nb-NO" sz="2400" dirty="0" err="1" smtClean="0"/>
              <a:t>of</a:t>
            </a:r>
            <a:r>
              <a:rPr lang="nb-NO" sz="2400" dirty="0" smtClean="0"/>
              <a:t> </a:t>
            </a:r>
            <a:r>
              <a:rPr lang="nb-NO" sz="2400" dirty="0" err="1" smtClean="0"/>
              <a:t>informed</a:t>
            </a:r>
            <a:r>
              <a:rPr lang="nb-NO" sz="2400" dirty="0" smtClean="0"/>
              <a:t> </a:t>
            </a:r>
            <a:r>
              <a:rPr lang="nb-NO" sz="2400" dirty="0" err="1" smtClean="0"/>
              <a:t>consent</a:t>
            </a:r>
            <a:endParaRPr lang="nb-NO" sz="2400" dirty="0" smtClean="0"/>
          </a:p>
        </p:txBody>
      </p:sp>
    </p:spTree>
    <p:extLst>
      <p:ext uri="{BB962C8B-B14F-4D97-AF65-F5344CB8AC3E}">
        <p14:creationId xmlns:p14="http://schemas.microsoft.com/office/powerpoint/2010/main" val="2492418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694184"/>
            <a:ext cx="7696200" cy="574576"/>
          </a:xfrm>
        </p:spPr>
        <p:txBody>
          <a:bodyPr/>
          <a:lstStyle/>
          <a:p>
            <a:pPr algn="ctr" eaLnBrk="1" hangingPunct="1"/>
            <a:r>
              <a:rPr lang="nb-NO" sz="2400" dirty="0" err="1" smtClean="0"/>
              <a:t>Informed</a:t>
            </a:r>
            <a:r>
              <a:rPr lang="nb-NO" sz="2400" dirty="0" smtClean="0"/>
              <a:t> </a:t>
            </a:r>
            <a:r>
              <a:rPr lang="nb-NO" sz="2400" dirty="0" err="1" smtClean="0"/>
              <a:t>Consent</a:t>
            </a:r>
            <a:r>
              <a:rPr lang="nb-NO" sz="2400" dirty="0" smtClean="0"/>
              <a:t> – </a:t>
            </a:r>
            <a:r>
              <a:rPr lang="nb-NO" sz="2400" dirty="0" err="1" smtClean="0"/>
              <a:t>helpful</a:t>
            </a:r>
            <a:r>
              <a:rPr lang="nb-NO" sz="2400" dirty="0" smtClean="0"/>
              <a:t> </a:t>
            </a:r>
            <a:r>
              <a:rPr lang="nb-NO" sz="2400" dirty="0" err="1" smtClean="0"/>
              <a:t>variations</a:t>
            </a:r>
            <a:r>
              <a:rPr lang="nb-NO" sz="2400" dirty="0" smtClean="0"/>
              <a:t>?</a:t>
            </a:r>
          </a:p>
        </p:txBody>
      </p:sp>
      <p:grpSp>
        <p:nvGrpSpPr>
          <p:cNvPr id="5" name="Group 4"/>
          <p:cNvGrpSpPr/>
          <p:nvPr/>
        </p:nvGrpSpPr>
        <p:grpSpPr>
          <a:xfrm>
            <a:off x="204181" y="1557835"/>
            <a:ext cx="8656411" cy="5327549"/>
            <a:chOff x="2017395" y="1556385"/>
            <a:chExt cx="6085397" cy="374523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017395" y="1556385"/>
              <a:ext cx="5109210" cy="3745230"/>
            </a:xfrm>
            <a:prstGeom prst="rect">
              <a:avLst/>
            </a:prstGeom>
            <a:ln>
              <a:solidFill>
                <a:schemeClr val="bg1">
                  <a:lumMod val="65000"/>
                </a:schemeClr>
              </a:solidFill>
            </a:ln>
          </p:spPr>
        </p:pic>
        <p:sp>
          <p:nvSpPr>
            <p:cNvPr id="7" name="Text Box 6"/>
            <p:cNvSpPr txBox="1"/>
            <p:nvPr/>
          </p:nvSpPr>
          <p:spPr>
            <a:xfrm>
              <a:off x="7230937" y="1621473"/>
              <a:ext cx="871855" cy="361505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Lawson</a:t>
              </a:r>
              <a:endParaRPr lang="en-US" sz="1600" dirty="0">
                <a:solidFill>
                  <a:srgbClr val="000000"/>
                </a:solidFill>
                <a:latin typeface="Arial"/>
                <a:ea typeface="ＭＳ 明朝"/>
                <a:cs typeface="Times New Roman"/>
              </a:endParaRPr>
            </a:p>
            <a:p>
              <a:pPr defTabSz="914400" eaLnBrk="0" fontAlgn="base" hangingPunct="0">
                <a:spcBef>
                  <a:spcPct val="0"/>
                </a:spcBef>
                <a:spcAft>
                  <a:spcPct val="0"/>
                </a:spcAft>
              </a:pPr>
              <a:r>
                <a:rPr lang="en-US" sz="1600" b="1" dirty="0">
                  <a:solidFill>
                    <a:srgbClr val="000000"/>
                  </a:solidFill>
                  <a:latin typeface="Arial"/>
                  <a:ea typeface="ＭＳ 明朝"/>
                  <a:cs typeface="Times New Roman"/>
                </a:rPr>
                <a:t> </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(strong)</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 </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5</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 </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4</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 </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3</a:t>
              </a:r>
            </a:p>
            <a:p>
              <a:pPr algn="ctr" defTabSz="914400" eaLnBrk="0" fontAlgn="base" hangingPunct="0">
                <a:spcBef>
                  <a:spcPct val="0"/>
                </a:spcBef>
                <a:spcAft>
                  <a:spcPct val="0"/>
                </a:spcAft>
              </a:pP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2</a:t>
              </a:r>
            </a:p>
            <a:p>
              <a:pPr algn="ctr" defTabSz="914400" eaLnBrk="0" fontAlgn="base" hangingPunct="0">
                <a:spcBef>
                  <a:spcPct val="0"/>
                </a:spcBef>
                <a:spcAft>
                  <a:spcPct val="0"/>
                </a:spcAft>
              </a:pP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1</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 </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600" b="1" dirty="0">
                  <a:solidFill>
                    <a:srgbClr val="000000"/>
                  </a:solidFill>
                  <a:latin typeface="Arial"/>
                  <a:ea typeface="ＭＳ 明朝"/>
                  <a:cs typeface="Times New Roman"/>
                </a:rPr>
                <a:t>(weak)</a:t>
              </a:r>
              <a:endParaRPr lang="en-US" sz="1600" dirty="0">
                <a:solidFill>
                  <a:srgbClr val="000000"/>
                </a:solidFill>
                <a:latin typeface="Arial"/>
                <a:ea typeface="ＭＳ 明朝"/>
                <a:cs typeface="Times New Roman"/>
              </a:endParaRPr>
            </a:p>
            <a:p>
              <a:pPr algn="ctr" defTabSz="914400" eaLnBrk="0" fontAlgn="base" hangingPunct="0">
                <a:spcBef>
                  <a:spcPct val="0"/>
                </a:spcBef>
                <a:spcAft>
                  <a:spcPct val="0"/>
                </a:spcAft>
              </a:pPr>
              <a:r>
                <a:rPr lang="en-US" sz="1200" b="1" dirty="0">
                  <a:solidFill>
                    <a:srgbClr val="000000"/>
                  </a:solidFill>
                  <a:latin typeface="Arial"/>
                  <a:ea typeface="ＭＳ 明朝"/>
                  <a:cs typeface="Times New Roman"/>
                </a:rPr>
                <a:t> </a:t>
              </a:r>
              <a:endParaRPr lang="en-US" sz="1200" dirty="0">
                <a:solidFill>
                  <a:srgbClr val="000000"/>
                </a:solidFill>
                <a:latin typeface="Arial"/>
                <a:ea typeface="ＭＳ 明朝"/>
                <a:cs typeface="Times New Roman"/>
              </a:endParaRPr>
            </a:p>
          </p:txBody>
        </p:sp>
      </p:grpSp>
    </p:spTree>
    <p:extLst>
      <p:ext uri="{BB962C8B-B14F-4D97-AF65-F5344CB8AC3E}">
        <p14:creationId xmlns:p14="http://schemas.microsoft.com/office/powerpoint/2010/main" val="2931460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a:t>Dr. Charles </a:t>
            </a:r>
            <a:r>
              <a:rPr lang="en-US" dirty="0" err="1"/>
              <a:t>Ess</a:t>
            </a:r>
            <a:endParaRPr lang="en-US" dirty="0"/>
          </a:p>
          <a:p>
            <a:r>
              <a:rPr lang="en-US" dirty="0"/>
              <a:t>IMK, </a:t>
            </a:r>
            <a:r>
              <a:rPr lang="en-US" dirty="0" err="1"/>
              <a:t>UiO</a:t>
            </a:r>
            <a:endParaRPr lang="en-US" dirty="0"/>
          </a:p>
          <a:p>
            <a:r>
              <a:rPr lang="en-US" dirty="0"/>
              <a:t>&lt;</a:t>
            </a:r>
            <a:r>
              <a:rPr lang="en-US" dirty="0" err="1"/>
              <a:t>charles.ess@media.uio.no</a:t>
            </a:r>
            <a:r>
              <a:rPr lang="en-US" dirty="0"/>
              <a:t>&gt;</a:t>
            </a:r>
            <a:endParaRPr lang="en-US" dirty="0"/>
          </a:p>
        </p:txBody>
      </p:sp>
    </p:spTree>
    <p:extLst>
      <p:ext uri="{BB962C8B-B14F-4D97-AF65-F5344CB8AC3E}">
        <p14:creationId xmlns:p14="http://schemas.microsoft.com/office/powerpoint/2010/main" val="133265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640960" cy="5976664"/>
          </a:xfrm>
        </p:spPr>
        <p:txBody>
          <a:bodyPr/>
          <a:lstStyle/>
          <a:p>
            <a:pPr marL="0" indent="0">
              <a:buNone/>
            </a:pPr>
            <a:r>
              <a:rPr lang="en-US" sz="2400" b="1" dirty="0" smtClean="0"/>
              <a:t>0.  Preliminaries</a:t>
            </a:r>
          </a:p>
          <a:p>
            <a:pPr marL="12700" indent="0">
              <a:buNone/>
            </a:pPr>
            <a:r>
              <a:rPr lang="nb-NO" sz="2400" i="1" dirty="0" err="1" smtClean="0"/>
              <a:t>Broad</a:t>
            </a:r>
            <a:r>
              <a:rPr lang="nb-NO" sz="2400" i="1" dirty="0" smtClean="0"/>
              <a:t> </a:t>
            </a:r>
            <a:r>
              <a:rPr lang="nb-NO" sz="2400" i="1" dirty="0" err="1" smtClean="0"/>
              <a:t>approach</a:t>
            </a:r>
            <a:r>
              <a:rPr lang="nb-NO" sz="2400" i="1" dirty="0" smtClean="0"/>
              <a:t>:</a:t>
            </a:r>
          </a:p>
          <a:p>
            <a:pPr marL="361950" indent="0">
              <a:buNone/>
            </a:pPr>
            <a:r>
              <a:rPr lang="nb-NO" sz="2400" dirty="0" smtClean="0"/>
              <a:t>1.  </a:t>
            </a:r>
            <a:r>
              <a:rPr lang="nb-NO" sz="2400" dirty="0" err="1" smtClean="0"/>
              <a:t>Why</a:t>
            </a:r>
            <a:r>
              <a:rPr lang="nb-NO" sz="2400" dirty="0" smtClean="0"/>
              <a:t> </a:t>
            </a:r>
            <a:r>
              <a:rPr lang="nb-NO" sz="2400" dirty="0" err="1" smtClean="0"/>
              <a:t>it’s</a:t>
            </a:r>
            <a:r>
              <a:rPr lang="nb-NO" sz="2400" dirty="0" smtClean="0"/>
              <a:t> </a:t>
            </a:r>
            <a:r>
              <a:rPr lang="nb-NO" sz="2400" dirty="0" err="1" smtClean="0"/>
              <a:t>easy</a:t>
            </a:r>
            <a:r>
              <a:rPr lang="nb-NO" sz="2400" dirty="0" smtClean="0"/>
              <a:t>, </a:t>
            </a:r>
            <a:r>
              <a:rPr lang="nb-NO" sz="2400" dirty="0" err="1" smtClean="0"/>
              <a:t>why</a:t>
            </a:r>
            <a:r>
              <a:rPr lang="nb-NO" sz="2400" dirty="0" smtClean="0"/>
              <a:t> </a:t>
            </a:r>
            <a:r>
              <a:rPr lang="nb-NO" sz="2400" dirty="0" err="1" smtClean="0"/>
              <a:t>it’s</a:t>
            </a:r>
            <a:r>
              <a:rPr lang="nb-NO" sz="2400" dirty="0" smtClean="0"/>
              <a:t> </a:t>
            </a:r>
            <a:r>
              <a:rPr lang="nb-NO" sz="2400" dirty="0" err="1" smtClean="0"/>
              <a:t>difficult</a:t>
            </a:r>
            <a:r>
              <a:rPr lang="nb-NO" sz="2400" dirty="0" smtClean="0"/>
              <a:t>: </a:t>
            </a:r>
            <a:r>
              <a:rPr lang="nb-NO" sz="2400" dirty="0" err="1" smtClean="0"/>
              <a:t>large</a:t>
            </a:r>
            <a:r>
              <a:rPr lang="nb-NO" sz="2400" dirty="0" smtClean="0"/>
              <a:t> </a:t>
            </a:r>
            <a:r>
              <a:rPr lang="nb-NO" sz="2400" dirty="0" err="1" smtClean="0"/>
              <a:t>conceptual</a:t>
            </a:r>
            <a:r>
              <a:rPr lang="nb-NO" sz="2400" dirty="0" smtClean="0"/>
              <a:t> </a:t>
            </a:r>
            <a:r>
              <a:rPr lang="nb-NO" sz="2400" dirty="0" err="1" smtClean="0"/>
              <a:t>backgrounds</a:t>
            </a:r>
            <a:r>
              <a:rPr lang="nb-NO" sz="2400" dirty="0" smtClean="0"/>
              <a:t>: </a:t>
            </a:r>
            <a:r>
              <a:rPr lang="nb-NO" sz="2400" dirty="0" err="1" smtClean="0"/>
              <a:t>ethical</a:t>
            </a:r>
            <a:r>
              <a:rPr lang="nb-NO" sz="2400" dirty="0" smtClean="0"/>
              <a:t> </a:t>
            </a:r>
            <a:r>
              <a:rPr lang="nb-NO" sz="2400" dirty="0" err="1" smtClean="0"/>
              <a:t>judgment</a:t>
            </a:r>
            <a:r>
              <a:rPr lang="nb-NO" sz="2400" dirty="0" smtClean="0"/>
              <a:t>, </a:t>
            </a:r>
            <a:r>
              <a:rPr lang="nb-NO" sz="2400" dirty="0" err="1" smtClean="0"/>
              <a:t>ethical</a:t>
            </a:r>
            <a:r>
              <a:rPr lang="nb-NO" sz="2400" dirty="0" smtClean="0"/>
              <a:t> </a:t>
            </a:r>
            <a:r>
              <a:rPr lang="nb-NO" sz="2400" dirty="0" err="1" smtClean="0"/>
              <a:t>frameworks</a:t>
            </a:r>
            <a:r>
              <a:rPr lang="nb-NO" sz="2400" dirty="0" smtClean="0"/>
              <a:t>, ”</a:t>
            </a:r>
            <a:r>
              <a:rPr lang="nb-NO" sz="2400" dirty="0" err="1" smtClean="0"/>
              <a:t>meta-ethical</a:t>
            </a:r>
            <a:r>
              <a:rPr lang="nb-NO" sz="2400" dirty="0" smtClean="0"/>
              <a:t>” </a:t>
            </a:r>
            <a:r>
              <a:rPr lang="nb-NO" sz="2400" dirty="0" err="1" smtClean="0"/>
              <a:t>considerations</a:t>
            </a:r>
            <a:r>
              <a:rPr lang="nb-NO" sz="2400" dirty="0" smtClean="0"/>
              <a:t> </a:t>
            </a:r>
          </a:p>
          <a:p>
            <a:pPr marL="361950" indent="0">
              <a:buNone/>
            </a:pPr>
            <a:r>
              <a:rPr lang="nb-NO" sz="2400" dirty="0" smtClean="0"/>
              <a:t>2.  </a:t>
            </a:r>
            <a:r>
              <a:rPr lang="nb-NO" sz="2400" dirty="0" err="1" smtClean="0"/>
              <a:t>What’s</a:t>
            </a:r>
            <a:r>
              <a:rPr lang="nb-NO" sz="2400" dirty="0" smtClean="0"/>
              <a:t> </a:t>
            </a:r>
            <a:r>
              <a:rPr lang="nb-NO" sz="2400" dirty="0" err="1" smtClean="0"/>
              <a:t>your</a:t>
            </a:r>
            <a:r>
              <a:rPr lang="nb-NO" sz="2400" dirty="0" smtClean="0"/>
              <a:t> problem? </a:t>
            </a:r>
            <a:r>
              <a:rPr lang="nb-NO" sz="2400" dirty="0" err="1" smtClean="0"/>
              <a:t>Ways</a:t>
            </a:r>
            <a:r>
              <a:rPr lang="nb-NO" sz="2400" dirty="0" smtClean="0"/>
              <a:t> </a:t>
            </a:r>
            <a:r>
              <a:rPr lang="nb-NO" sz="2400" dirty="0" err="1" smtClean="0"/>
              <a:t>of</a:t>
            </a:r>
            <a:r>
              <a:rPr lang="nb-NO" sz="2400" dirty="0" smtClean="0"/>
              <a:t> </a:t>
            </a:r>
            <a:r>
              <a:rPr lang="nb-NO" sz="2400" dirty="0" err="1" smtClean="0"/>
              <a:t>thinking</a:t>
            </a:r>
            <a:r>
              <a:rPr lang="nb-NO" sz="2400" dirty="0" smtClean="0"/>
              <a:t> </a:t>
            </a:r>
            <a:r>
              <a:rPr lang="nb-NO" sz="2400" dirty="0" err="1" smtClean="0"/>
              <a:t>about</a:t>
            </a:r>
            <a:r>
              <a:rPr lang="nb-NO" sz="2400" dirty="0" smtClean="0"/>
              <a:t> </a:t>
            </a:r>
            <a:r>
              <a:rPr lang="nb-NO" sz="2400" dirty="0" err="1" smtClean="0"/>
              <a:t>research</a:t>
            </a:r>
            <a:r>
              <a:rPr lang="nb-NO" sz="2400" dirty="0" smtClean="0"/>
              <a:t> </a:t>
            </a:r>
            <a:r>
              <a:rPr lang="nb-NO" sz="2400" dirty="0" err="1" smtClean="0"/>
              <a:t>ethics</a:t>
            </a:r>
            <a:endParaRPr lang="nb-NO" sz="2400" dirty="0" smtClean="0"/>
          </a:p>
          <a:p>
            <a:pPr marL="808038" indent="0">
              <a:buNone/>
            </a:pPr>
            <a:r>
              <a:rPr lang="nb-NO" sz="2200" dirty="0"/>
              <a:t>A. Persons or </a:t>
            </a:r>
            <a:r>
              <a:rPr lang="nb-NO" sz="2200" dirty="0" err="1"/>
              <a:t>texts</a:t>
            </a:r>
            <a:r>
              <a:rPr lang="nb-NO" sz="2200" dirty="0"/>
              <a:t>?</a:t>
            </a:r>
          </a:p>
          <a:p>
            <a:pPr marL="808038" indent="0">
              <a:buNone/>
            </a:pPr>
            <a:r>
              <a:rPr lang="nb-NO" sz="2200" dirty="0"/>
              <a:t>B. </a:t>
            </a:r>
            <a:r>
              <a:rPr lang="nb-NO" sz="2200" dirty="0" err="1"/>
              <a:t>Methodologies</a:t>
            </a:r>
            <a:r>
              <a:rPr lang="nb-NO" sz="2200" dirty="0"/>
              <a:t> </a:t>
            </a:r>
            <a:r>
              <a:rPr lang="nb-NO" sz="2200" dirty="0" smtClean="0">
                <a:sym typeface="Wingdings"/>
              </a:rPr>
              <a:t></a:t>
            </a:r>
            <a:r>
              <a:rPr lang="nb-NO" sz="2200" dirty="0" smtClean="0"/>
              <a:t> </a:t>
            </a:r>
            <a:r>
              <a:rPr lang="nb-NO" sz="2200" dirty="0" err="1"/>
              <a:t>ethics</a:t>
            </a:r>
            <a:endParaRPr lang="nb-NO" sz="2200" dirty="0"/>
          </a:p>
          <a:p>
            <a:pPr marL="808038" indent="0">
              <a:buNone/>
            </a:pPr>
            <a:r>
              <a:rPr lang="nb-NO" sz="2200" dirty="0"/>
              <a:t>C. Status </a:t>
            </a:r>
            <a:r>
              <a:rPr lang="nb-NO" sz="2200" dirty="0" err="1"/>
              <a:t>of</a:t>
            </a:r>
            <a:r>
              <a:rPr lang="nb-NO" sz="2200" dirty="0"/>
              <a:t> data: </a:t>
            </a:r>
            <a:r>
              <a:rPr lang="nb-NO" sz="2200" dirty="0" err="1"/>
              <a:t>does</a:t>
            </a:r>
            <a:r>
              <a:rPr lang="nb-NO" sz="2200" dirty="0"/>
              <a:t> “</a:t>
            </a:r>
            <a:r>
              <a:rPr lang="nb-NO" sz="2200" dirty="0" err="1"/>
              <a:t>big</a:t>
            </a:r>
            <a:r>
              <a:rPr lang="nb-NO" sz="2200" dirty="0"/>
              <a:t> data” / ”</a:t>
            </a:r>
            <a:r>
              <a:rPr lang="nb-NO" sz="2200" dirty="0" err="1"/>
              <a:t>grey</a:t>
            </a:r>
            <a:r>
              <a:rPr lang="nb-NO" sz="2200" dirty="0"/>
              <a:t> data” make a </a:t>
            </a:r>
            <a:r>
              <a:rPr lang="nb-NO" sz="2200" dirty="0" err="1"/>
              <a:t>difference</a:t>
            </a:r>
            <a:r>
              <a:rPr lang="nb-NO" sz="2200" dirty="0"/>
              <a:t>? </a:t>
            </a:r>
            <a:r>
              <a:rPr lang="nb-NO" sz="2200" dirty="0" err="1"/>
              <a:t>Yes</a:t>
            </a:r>
            <a:r>
              <a:rPr lang="nb-NO" sz="2200" dirty="0"/>
              <a:t> and </a:t>
            </a:r>
            <a:r>
              <a:rPr lang="nb-NO" sz="2200" dirty="0" err="1"/>
              <a:t>no</a:t>
            </a:r>
            <a:r>
              <a:rPr lang="nb-NO" sz="2200" dirty="0"/>
              <a:t> (</a:t>
            </a:r>
            <a:r>
              <a:rPr lang="nb-NO" sz="2200" dirty="0" err="1"/>
              <a:t>OkCupid</a:t>
            </a:r>
            <a:r>
              <a:rPr lang="nb-NO" sz="2200" dirty="0"/>
              <a:t>)</a:t>
            </a:r>
          </a:p>
          <a:p>
            <a:pPr marL="808038" indent="0">
              <a:buNone/>
            </a:pPr>
            <a:r>
              <a:rPr lang="nb-NO" sz="2200" dirty="0"/>
              <a:t>D. </a:t>
            </a:r>
            <a:r>
              <a:rPr lang="nb-NO" sz="2200" dirty="0" err="1"/>
              <a:t>Dissemination</a:t>
            </a:r>
            <a:r>
              <a:rPr lang="nb-NO" sz="2200" dirty="0"/>
              <a:t> </a:t>
            </a:r>
            <a:r>
              <a:rPr lang="nb-NO" sz="2200" dirty="0" err="1"/>
              <a:t>ethics</a:t>
            </a:r>
            <a:endParaRPr lang="nb-NO" sz="2200" dirty="0"/>
          </a:p>
          <a:p>
            <a:pPr marL="808038" indent="0">
              <a:buNone/>
            </a:pPr>
            <a:r>
              <a:rPr lang="nb-NO" sz="2200" dirty="0"/>
              <a:t>E. </a:t>
            </a:r>
            <a:r>
              <a:rPr lang="nb-NO" sz="2200" dirty="0" err="1"/>
              <a:t>Ethical</a:t>
            </a:r>
            <a:r>
              <a:rPr lang="nb-NO" sz="2200" dirty="0"/>
              <a:t> variables: </a:t>
            </a:r>
            <a:r>
              <a:rPr lang="nb-NO" sz="2200" dirty="0" err="1"/>
              <a:t>degrees</a:t>
            </a:r>
            <a:r>
              <a:rPr lang="nb-NO" sz="2200" dirty="0"/>
              <a:t> </a:t>
            </a:r>
            <a:r>
              <a:rPr lang="nb-NO" sz="2200" dirty="0" err="1"/>
              <a:t>of</a:t>
            </a:r>
            <a:r>
              <a:rPr lang="nb-NO" sz="2200" dirty="0"/>
              <a:t> </a:t>
            </a:r>
            <a:r>
              <a:rPr lang="nb-NO" sz="2200" dirty="0" err="1"/>
              <a:t>informed</a:t>
            </a:r>
            <a:r>
              <a:rPr lang="nb-NO" sz="2200" dirty="0"/>
              <a:t> </a:t>
            </a:r>
            <a:r>
              <a:rPr lang="nb-NO" sz="2200" dirty="0" err="1"/>
              <a:t>consent</a:t>
            </a:r>
            <a:endParaRPr lang="nb-NO" sz="2200" dirty="0"/>
          </a:p>
          <a:p>
            <a:pPr marL="361950" indent="0">
              <a:buNone/>
            </a:pPr>
            <a:endParaRPr lang="en-US" sz="2400" dirty="0" smtClean="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endParaRPr lang="en-US" sz="2400" dirty="0"/>
          </a:p>
          <a:p>
            <a:pPr marL="361950" indent="0">
              <a:buNone/>
            </a:pPr>
            <a:endParaRPr lang="en-US" sz="2400" dirty="0" smtClean="0"/>
          </a:p>
          <a:p>
            <a:pPr marL="361950" indent="0">
              <a:buNone/>
            </a:pPr>
            <a:r>
              <a:rPr lang="en-US" sz="2400" dirty="0" smtClean="0"/>
              <a:t> </a:t>
            </a:r>
            <a:endParaRPr lang="en-US" sz="2400" dirty="0"/>
          </a:p>
        </p:txBody>
      </p:sp>
    </p:spTree>
    <p:extLst>
      <p:ext uri="{BB962C8B-B14F-4D97-AF65-F5344CB8AC3E}">
        <p14:creationId xmlns:p14="http://schemas.microsoft.com/office/powerpoint/2010/main" val="1957400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4114800"/>
          </a:xfrm>
        </p:spPr>
        <p:txBody>
          <a:bodyPr/>
          <a:lstStyle/>
          <a:p>
            <a:pPr marL="0" indent="0">
              <a:buNone/>
            </a:pPr>
            <a:r>
              <a:rPr lang="en-US" sz="2400" b="1" dirty="0" smtClean="0"/>
              <a:t>1. </a:t>
            </a:r>
            <a:r>
              <a:rPr lang="en-US" sz="2400" b="1" dirty="0"/>
              <a:t>Large conceptual backgrounds: ethical judgment, ethical frameworks, ”meta-ethical” considerations </a:t>
            </a:r>
          </a:p>
          <a:p>
            <a:pPr marL="620713" indent="-274638">
              <a:buNone/>
            </a:pPr>
            <a:r>
              <a:rPr lang="en-US" sz="2400" dirty="0" smtClean="0"/>
              <a:t>A. the </a:t>
            </a:r>
            <a:r>
              <a:rPr lang="en-US" sz="2400" dirty="0"/>
              <a:t>nature of ethical </a:t>
            </a:r>
            <a:r>
              <a:rPr lang="en-US" sz="2400" i="1" dirty="0"/>
              <a:t>judgments</a:t>
            </a:r>
            <a:r>
              <a:rPr lang="en-US" sz="2400" dirty="0"/>
              <a:t> </a:t>
            </a:r>
            <a:endParaRPr lang="en-US" sz="2400" dirty="0" smtClean="0"/>
          </a:p>
          <a:p>
            <a:pPr marL="620713" indent="-274638">
              <a:buNone/>
            </a:pPr>
            <a:r>
              <a:rPr lang="en-US" sz="2400" dirty="0" smtClean="0"/>
              <a:t>B. the range of ethical frameworks: utilitarianism, deontology</a:t>
            </a:r>
          </a:p>
          <a:p>
            <a:pPr marL="688975">
              <a:buAutoNum type="alphaUcPeriod" startAt="3"/>
            </a:pPr>
            <a:r>
              <a:rPr lang="en-US" sz="2400" dirty="0" smtClean="0">
                <a:sym typeface="Wingdings"/>
              </a:rPr>
              <a:t> diversity of cultural / national traditions</a:t>
            </a:r>
            <a:r>
              <a:rPr lang="en-US" sz="2400" b="1" i="1" dirty="0" smtClean="0"/>
              <a:t>: </a:t>
            </a:r>
            <a:endParaRPr lang="en-US" sz="2400" dirty="0" smtClean="0">
              <a:sym typeface="Wingdings"/>
            </a:endParaRPr>
          </a:p>
          <a:p>
            <a:pPr marL="346075" indent="0">
              <a:buNone/>
            </a:pPr>
            <a:r>
              <a:rPr lang="en-US" sz="2400" dirty="0" smtClean="0">
                <a:sym typeface="Wingdings"/>
              </a:rPr>
              <a:t>D.  Meta-ethical considerations: </a:t>
            </a:r>
            <a:r>
              <a:rPr lang="en-US" sz="2400" i="1" dirty="0" smtClean="0">
                <a:sym typeface="Wingdings"/>
              </a:rPr>
              <a:t>dogmatism – relativism - pluralism</a:t>
            </a:r>
          </a:p>
          <a:p>
            <a:pPr marL="803275" indent="-457200">
              <a:buAutoNum type="alphaUcPeriod" startAt="5"/>
            </a:pPr>
            <a:r>
              <a:rPr lang="en-US" sz="2400" dirty="0" smtClean="0">
                <a:sym typeface="Wingdings"/>
              </a:rPr>
              <a:t>Virtue ethics as “the new (very old) kid on the (ethical) block”</a:t>
            </a:r>
          </a:p>
          <a:p>
            <a:pPr marL="620713" indent="-274638">
              <a:buNone/>
            </a:pPr>
            <a:endParaRPr lang="en-US" sz="2000" dirty="0"/>
          </a:p>
        </p:txBody>
      </p:sp>
    </p:spTree>
    <p:extLst>
      <p:ext uri="{BB962C8B-B14F-4D97-AF65-F5344CB8AC3E}">
        <p14:creationId xmlns:p14="http://schemas.microsoft.com/office/powerpoint/2010/main" val="42696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550168"/>
            <a:ext cx="7696200" cy="574576"/>
          </a:xfrm>
        </p:spPr>
        <p:txBody>
          <a:bodyPr/>
          <a:lstStyle/>
          <a:p>
            <a:pPr algn="ctr" eaLnBrk="1" hangingPunct="1"/>
            <a:r>
              <a:rPr lang="nb-NO" sz="2400" dirty="0" smtClean="0"/>
              <a:t>1. </a:t>
            </a:r>
            <a:r>
              <a:rPr lang="nb-NO" sz="2400" dirty="0" err="1" smtClean="0"/>
              <a:t>Introduction</a:t>
            </a:r>
            <a:r>
              <a:rPr lang="nb-NO" sz="2400" dirty="0" smtClean="0"/>
              <a:t>: </a:t>
            </a:r>
            <a:r>
              <a:rPr lang="en-US" sz="2400" dirty="0" smtClean="0"/>
              <a:t>why </a:t>
            </a:r>
            <a:r>
              <a:rPr lang="en-US" sz="2400" dirty="0"/>
              <a:t>it’s easy, why it’s difficult </a:t>
            </a:r>
            <a:r>
              <a:rPr lang="en-US" sz="2400" dirty="0" smtClean="0"/>
              <a:t>…</a:t>
            </a:r>
            <a:endParaRPr lang="nb-NO" sz="2400" dirty="0" smtClean="0"/>
          </a:p>
        </p:txBody>
      </p:sp>
      <p:sp>
        <p:nvSpPr>
          <p:cNvPr id="16387" name="Content Placeholder 2"/>
          <p:cNvSpPr>
            <a:spLocks noGrp="1"/>
          </p:cNvSpPr>
          <p:nvPr>
            <p:ph idx="1"/>
          </p:nvPr>
        </p:nvSpPr>
        <p:spPr>
          <a:xfrm>
            <a:off x="539552" y="1124744"/>
            <a:ext cx="8352928" cy="4971256"/>
          </a:xfrm>
        </p:spPr>
        <p:txBody>
          <a:bodyPr/>
          <a:lstStyle/>
          <a:p>
            <a:pPr marL="0" indent="0">
              <a:buNone/>
            </a:pPr>
            <a:r>
              <a:rPr lang="en-US" sz="2400" dirty="0" smtClean="0"/>
              <a:t>A. the </a:t>
            </a:r>
            <a:r>
              <a:rPr lang="en-US" sz="2400" dirty="0"/>
              <a:t>nature of ethical </a:t>
            </a:r>
            <a:r>
              <a:rPr lang="en-US" sz="2400" i="1" dirty="0"/>
              <a:t>judgments</a:t>
            </a:r>
            <a:r>
              <a:rPr lang="en-US" sz="2400" dirty="0"/>
              <a:t> </a:t>
            </a:r>
            <a:r>
              <a:rPr lang="en-US" sz="2400" dirty="0" smtClean="0"/>
              <a:t>– determinative judgment vis-à-vis reflective judgment/</a:t>
            </a:r>
            <a:r>
              <a:rPr lang="en-US" sz="2400" i="1" dirty="0" err="1" smtClean="0"/>
              <a:t>phronesis</a:t>
            </a:r>
            <a:endParaRPr lang="en-US" sz="2400" i="1" dirty="0"/>
          </a:p>
          <a:p>
            <a:pPr marL="354013" indent="0">
              <a:buNone/>
            </a:pPr>
            <a:endParaRPr lang="en-US" sz="2400" dirty="0">
              <a:sym typeface="Wingdings"/>
            </a:endParaRPr>
          </a:p>
          <a:p>
            <a:pPr marL="354013" indent="0">
              <a:buNone/>
            </a:pPr>
            <a:r>
              <a:rPr lang="en-US" sz="2200" b="1" dirty="0">
                <a:sym typeface="Wingdings"/>
              </a:rPr>
              <a:t>determinative</a:t>
            </a:r>
            <a:r>
              <a:rPr lang="en-US" sz="2200" dirty="0">
                <a:sym typeface="Wingdings"/>
              </a:rPr>
              <a:t>, “top-down” ethical judgments that run from (more or less) accepted </a:t>
            </a:r>
            <a:r>
              <a:rPr lang="en-US" sz="2200" b="1" i="1" dirty="0">
                <a:sym typeface="Wingdings"/>
              </a:rPr>
              <a:t>general principles </a:t>
            </a:r>
            <a:r>
              <a:rPr lang="en-US" sz="2200" dirty="0">
                <a:sym typeface="Wingdings"/>
              </a:rPr>
              <a:t></a:t>
            </a:r>
            <a:r>
              <a:rPr lang="en-US" sz="2200" i="1" dirty="0">
                <a:sym typeface="Wingdings"/>
              </a:rPr>
              <a:t> specific ethical conclusion(s)</a:t>
            </a:r>
            <a:r>
              <a:rPr lang="en-US" sz="2200" b="1" i="1" dirty="0">
                <a:sym typeface="Wingdings"/>
              </a:rPr>
              <a:t/>
            </a:r>
            <a:br>
              <a:rPr lang="en-US" sz="2200" b="1" i="1" dirty="0">
                <a:sym typeface="Wingdings"/>
              </a:rPr>
            </a:br>
            <a:endParaRPr lang="en-US" sz="2200" dirty="0">
              <a:sym typeface="Wingdings"/>
            </a:endParaRPr>
          </a:p>
          <a:p>
            <a:pPr marL="0" indent="0">
              <a:buNone/>
            </a:pPr>
            <a:r>
              <a:rPr lang="en-US" sz="2200" dirty="0">
                <a:sym typeface="Wingdings"/>
              </a:rPr>
              <a:t>and</a:t>
            </a:r>
          </a:p>
          <a:p>
            <a:pPr marL="354013" indent="0">
              <a:buNone/>
            </a:pPr>
            <a:endParaRPr lang="en-US" sz="2200" b="1" dirty="0">
              <a:sym typeface="Wingdings"/>
            </a:endParaRPr>
          </a:p>
          <a:p>
            <a:pPr marL="354013" indent="0">
              <a:buNone/>
            </a:pPr>
            <a:r>
              <a:rPr lang="en-US" sz="2200" b="1" dirty="0">
                <a:sym typeface="Wingdings"/>
              </a:rPr>
              <a:t>reflective</a:t>
            </a:r>
            <a:r>
              <a:rPr lang="en-US" sz="2200" dirty="0">
                <a:sym typeface="Wingdings"/>
              </a:rPr>
              <a:t>, “bottom-up // top-down” ethical judgments that require us </a:t>
            </a:r>
            <a:r>
              <a:rPr lang="en-US" sz="2200" u="sng" dirty="0">
                <a:sym typeface="Wingdings"/>
              </a:rPr>
              <a:t>first</a:t>
            </a:r>
            <a:r>
              <a:rPr lang="en-US" sz="2200" dirty="0">
                <a:sym typeface="Wingdings"/>
              </a:rPr>
              <a:t> to discern</a:t>
            </a:r>
            <a:br>
              <a:rPr lang="en-US" sz="2200" dirty="0">
                <a:sym typeface="Wingdings"/>
              </a:rPr>
            </a:br>
            <a:r>
              <a:rPr lang="en-US" sz="2200" dirty="0">
                <a:sym typeface="Wingdings"/>
              </a:rPr>
              <a:t>(from the “bottom-up”) within a given, specific, fine-grained, and </a:t>
            </a:r>
            <a:r>
              <a:rPr lang="en-US" sz="2200" i="1" dirty="0">
                <a:sym typeface="Wingdings"/>
              </a:rPr>
              <a:t>incomplete</a:t>
            </a:r>
            <a:r>
              <a:rPr lang="en-US" sz="2200" dirty="0">
                <a:sym typeface="Wingdings"/>
              </a:rPr>
              <a:t> context of actors, relationships, and possible choices  what </a:t>
            </a:r>
            <a:r>
              <a:rPr lang="en-US" sz="2200" u="sng" dirty="0">
                <a:sym typeface="Wingdings"/>
              </a:rPr>
              <a:t>general</a:t>
            </a:r>
            <a:r>
              <a:rPr lang="en-US" sz="2200" dirty="0">
                <a:sym typeface="Wingdings"/>
              </a:rPr>
              <a:t> ethical principles, norms, practices apply</a:t>
            </a:r>
            <a:r>
              <a:rPr lang="en-US" sz="2200" dirty="0" smtClean="0">
                <a:sym typeface="Wingdings"/>
              </a:rPr>
              <a:t>?</a:t>
            </a:r>
            <a:endParaRPr lang="en-US" sz="2200" b="1" dirty="0"/>
          </a:p>
        </p:txBody>
      </p:sp>
    </p:spTree>
    <p:extLst>
      <p:ext uri="{BB962C8B-B14F-4D97-AF65-F5344CB8AC3E}">
        <p14:creationId xmlns:p14="http://schemas.microsoft.com/office/powerpoint/2010/main" val="174597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476672"/>
            <a:ext cx="7696200" cy="574576"/>
          </a:xfrm>
        </p:spPr>
        <p:txBody>
          <a:bodyPr/>
          <a:lstStyle/>
          <a:p>
            <a:pPr algn="ctr" eaLnBrk="1" hangingPunct="1"/>
            <a:r>
              <a:rPr lang="nb-NO" sz="2400" dirty="0" smtClean="0"/>
              <a:t>1. </a:t>
            </a:r>
            <a:r>
              <a:rPr lang="en-US" sz="2400" dirty="0"/>
              <a:t>A. the nature of ethical </a:t>
            </a:r>
            <a:r>
              <a:rPr lang="en-US" sz="2400" i="1" dirty="0" smtClean="0"/>
              <a:t>judgments</a:t>
            </a:r>
            <a:endParaRPr lang="nb-NO" sz="2400" dirty="0" smtClean="0"/>
          </a:p>
        </p:txBody>
      </p:sp>
      <p:sp>
        <p:nvSpPr>
          <p:cNvPr id="16387" name="Content Placeholder 2"/>
          <p:cNvSpPr>
            <a:spLocks noGrp="1"/>
          </p:cNvSpPr>
          <p:nvPr>
            <p:ph idx="1"/>
          </p:nvPr>
        </p:nvSpPr>
        <p:spPr>
          <a:xfrm>
            <a:off x="539552" y="1124744"/>
            <a:ext cx="8352928" cy="4971256"/>
          </a:xfrm>
        </p:spPr>
        <p:txBody>
          <a:bodyPr/>
          <a:lstStyle/>
          <a:p>
            <a:pPr marL="0" indent="0">
              <a:buNone/>
            </a:pPr>
            <a:r>
              <a:rPr lang="en-US" sz="2000" b="1" dirty="0" smtClean="0">
                <a:sym typeface="Wingdings"/>
              </a:rPr>
              <a:t>determinative</a:t>
            </a:r>
            <a:r>
              <a:rPr lang="en-US" sz="2000" dirty="0">
                <a:sym typeface="Wingdings"/>
              </a:rPr>
              <a:t>, “top-down” ethical judgments that run from (more or less) accepted </a:t>
            </a:r>
            <a:r>
              <a:rPr lang="en-US" sz="2000" b="1" i="1" dirty="0">
                <a:sym typeface="Wingdings"/>
              </a:rPr>
              <a:t>general principles </a:t>
            </a:r>
            <a:r>
              <a:rPr lang="en-US" sz="2000" dirty="0">
                <a:sym typeface="Wingdings"/>
              </a:rPr>
              <a:t></a:t>
            </a:r>
            <a:r>
              <a:rPr lang="en-US" sz="2000" i="1" dirty="0">
                <a:sym typeface="Wingdings"/>
              </a:rPr>
              <a:t> specific ethical conclusion(s)</a:t>
            </a:r>
            <a:r>
              <a:rPr lang="en-US" sz="2000" b="1" i="1" dirty="0">
                <a:sym typeface="Wingdings"/>
              </a:rPr>
              <a:t/>
            </a:r>
            <a:br>
              <a:rPr lang="en-US" sz="2000" b="1" i="1" dirty="0">
                <a:sym typeface="Wingdings"/>
              </a:rPr>
            </a:br>
            <a:endParaRPr lang="en-US" sz="2000" dirty="0">
              <a:sym typeface="Wingdings"/>
            </a:endParaRPr>
          </a:p>
        </p:txBody>
      </p:sp>
      <p:pic>
        <p:nvPicPr>
          <p:cNvPr id="2" name="Picture 1" descr="HSRegulationsDecisionChart.pdf"/>
          <p:cNvPicPr>
            <a:picLocks noChangeAspect="1"/>
          </p:cNvPicPr>
          <p:nvPr/>
        </p:nvPicPr>
        <p:blipFill rotWithShape="1">
          <a:blip r:embed="rId2">
            <a:extLst>
              <a:ext uri="{28A0092B-C50C-407E-A947-70E740481C1C}">
                <a14:useLocalDpi xmlns:a14="http://schemas.microsoft.com/office/drawing/2010/main" val="0"/>
              </a:ext>
            </a:extLst>
          </a:blip>
          <a:srcRect t="5447"/>
          <a:stretch/>
        </p:blipFill>
        <p:spPr>
          <a:xfrm>
            <a:off x="1784999" y="2132856"/>
            <a:ext cx="6027361" cy="8064896"/>
          </a:xfrm>
          <a:prstGeom prst="rect">
            <a:avLst/>
          </a:prstGeom>
        </p:spPr>
      </p:pic>
    </p:spTree>
    <p:extLst>
      <p:ext uri="{BB962C8B-B14F-4D97-AF65-F5344CB8AC3E}">
        <p14:creationId xmlns:p14="http://schemas.microsoft.com/office/powerpoint/2010/main" val="323570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4823</TotalTime>
  <Words>4466</Words>
  <Application>Microsoft Macintosh PowerPoint</Application>
  <PresentationFormat>On-screen Show (4:3)</PresentationFormat>
  <Paragraphs>474</Paragraphs>
  <Slides>56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Calibri</vt:lpstr>
      <vt:lpstr>ＭＳ Ｐゴシック</vt:lpstr>
      <vt:lpstr>ＭＳ 明朝</vt:lpstr>
      <vt:lpstr>Times</vt:lpstr>
      <vt:lpstr>Times New Roman</vt:lpstr>
      <vt:lpstr>Wingdings</vt:lpstr>
      <vt:lpstr>ヒラギノ角ゴ Pro W3</vt:lpstr>
      <vt:lpstr>Office Theme</vt:lpstr>
      <vt:lpstr>Blank Presentation</vt:lpstr>
      <vt:lpstr>New Methodological, Ethical, and Regulatory Considerations in Internet, Social Media,  and Big Data Research</vt:lpstr>
      <vt:lpstr>Today’s Agenda</vt:lpstr>
      <vt:lpstr>PowerPoint Presentation</vt:lpstr>
      <vt:lpstr>PowerPoint Presentation</vt:lpstr>
      <vt:lpstr>PowerPoint Presentation</vt:lpstr>
      <vt:lpstr>PowerPoint Presentation</vt:lpstr>
      <vt:lpstr>PowerPoint Presentation</vt:lpstr>
      <vt:lpstr>1. Introduction: why it’s easy, why it’s difficult …</vt:lpstr>
      <vt:lpstr>1. A. the nature of ethical judgments</vt:lpstr>
      <vt:lpstr>1. A. the nature of ethical judgments</vt:lpstr>
      <vt:lpstr>PowerPoint Presentation</vt:lpstr>
      <vt:lpstr>1. A. the nature of ethical judgments</vt:lpstr>
      <vt:lpstr>1. Introduction</vt:lpstr>
      <vt:lpstr>1. Introduction</vt:lpstr>
      <vt:lpstr>For example: the matters of privacy … </vt:lpstr>
      <vt:lpstr>1. B. (some) ethical frameworks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virtue ethics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1.C  You can’t always get what you want …</vt:lpstr>
      <vt:lpstr>1. Introduction</vt:lpstr>
      <vt:lpstr>2.  What’s your problem? Ways of thinking about research ethics</vt:lpstr>
      <vt:lpstr>2.A. issues based on conceptions of identity and ethical agency  </vt:lpstr>
      <vt:lpstr>PowerPoint Presentation</vt:lpstr>
      <vt:lpstr> </vt:lpstr>
      <vt:lpstr>2.C. Status of Data ...</vt:lpstr>
      <vt:lpstr>2.C. Status of Data ...</vt:lpstr>
      <vt:lpstr>2.D Dissemination Ethics  and Informed Consent</vt:lpstr>
      <vt:lpstr>2.E. Ethical variables and degrees of informed consent</vt:lpstr>
      <vt:lpstr>Additional examples</vt:lpstr>
      <vt:lpstr>What counts as ”sensitive”?</vt:lpstr>
      <vt:lpstr>2.E. Ethical variables and degrees of informed consent</vt:lpstr>
      <vt:lpstr>Informed Consent – helpful variations?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Directions and Considerations in Internet, Social Media, and  Big Data Research</dc:title>
  <dc:creator>Elizabeth Buchanan</dc:creator>
  <cp:lastModifiedBy>Moign Khawaja</cp:lastModifiedBy>
  <cp:revision>59</cp:revision>
  <dcterms:created xsi:type="dcterms:W3CDTF">2016-03-08T19:15:33Z</dcterms:created>
  <dcterms:modified xsi:type="dcterms:W3CDTF">2016-06-22T17:21:26Z</dcterms:modified>
</cp:coreProperties>
</file>